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sldIdLst>
    <p:sldId id="310" r:id="rId3"/>
    <p:sldId id="392" r:id="rId4"/>
    <p:sldId id="269" r:id="rId5"/>
    <p:sldId id="268" r:id="rId6"/>
    <p:sldId id="318" r:id="rId7"/>
    <p:sldId id="393" r:id="rId8"/>
    <p:sldId id="312" r:id="rId9"/>
    <p:sldId id="277" r:id="rId10"/>
    <p:sldId id="406" r:id="rId11"/>
    <p:sldId id="403" r:id="rId12"/>
    <p:sldId id="405" r:id="rId13"/>
    <p:sldId id="382" r:id="rId14"/>
    <p:sldId id="293" r:id="rId15"/>
    <p:sldId id="295" r:id="rId16"/>
    <p:sldId id="365" r:id="rId17"/>
    <p:sldId id="366" r:id="rId18"/>
    <p:sldId id="394" r:id="rId19"/>
    <p:sldId id="40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291" r:id="rId28"/>
    <p:sldId id="371" r:id="rId29"/>
    <p:sldId id="373" r:id="rId30"/>
    <p:sldId id="407" r:id="rId31"/>
    <p:sldId id="408" r:id="rId32"/>
    <p:sldId id="40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96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0A56ED-DA52-8049-AFCC-76C34F7DD4D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642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62824F-B228-FE45-871C-E8159526A95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6112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219825" y="0"/>
            <a:ext cx="2073275" cy="68580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067425" cy="68580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304F42-ADD9-AC43-A3B0-C8AEEB8BB99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5595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41BF76-15AB-B844-9B6F-52EE84EC0D2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676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3C15A9-97C8-FA4D-8A50-85A0B0CE547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009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6E66BD-13DD-E941-A4BB-96E52C2E85C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1994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66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66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A08357-CF96-044C-96EA-159071CBD87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3090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78C7F3-6543-5B44-9444-7D69FCC8522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84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1352F2-343D-C34A-9FEE-7F140B8FC90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8298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401E9C-3DC7-4247-A8EB-9E6245EF32A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587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53988D-E7DC-464E-A08E-677086F97A1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6344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15B678-C017-1F4A-95D5-1E9EE5E0E86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3936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738A2C-F7AD-7544-B588-B506A4F508A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4849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322305-455F-BC47-BF97-B02883689F0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1601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219825" y="0"/>
            <a:ext cx="2073275" cy="68580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067425" cy="68580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2DFB8C-E47E-8144-B9ED-757BDFE18F1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2004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45958E-806B-104A-B2F0-A76475AA335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6425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66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66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74FAFF-58DF-FD40-B0CE-0D8E8A002D4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1917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7F4FD4-348E-B242-A190-6C0873698E3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1259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9C3FE5-FCB7-3446-BC0E-B04491148EC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084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5ABED0-E883-A54C-A927-028E1B413A7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00587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7E1188-3BDB-1D4F-8023-29C8479A1AD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3651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FB86BC-6BBA-F940-A120-5C1E116C565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599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5057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488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48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883150" y="65278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4580F57-3B26-5342-A080-776C78269305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hf hdr="0" ftr="0" dt="0"/>
  <p:txStyles>
    <p:titleStyle>
      <a:lvl1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968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540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4112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684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82588" indent="-3429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852488" indent="-45085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—"/>
        <a:defRPr sz="2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953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5057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488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48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5278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76CD58-0141-9F46-A8A5-F785C508FCB1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 ftr="0" dt="0"/>
  <p:txStyles>
    <p:titleStyle>
      <a:lvl1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396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968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540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4112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68488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82588" indent="-3429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852488" indent="-45085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—"/>
        <a:defRPr sz="2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953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smology.lbl.gov/BOSS" TargetMode="Externa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cosmology.lbl.gov/BOSS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cosmology.lbl.gov/BOSS" TargetMode="External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logy.lbl.gov/BOSS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logy.lbl.gov/BOSS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logy.lbl.gov/BOSS" TargetMode="Externa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logy.lbl.gov/BOSS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cosmology.lbl.gov/BOSS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cosmology.lbl.gov/BOSS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file://localhost/Volumes/KINGSTON/Schlegel_talks/Madrid_20sep2010.ppt_media/anim_many-25.mov" TargetMode="External"/><Relationship Id="rId4" Type="http://schemas.openxmlformats.org/officeDocument/2006/relationships/video" Target="file://localhost/Volumes/KINGSTON/Schlegel_talks/Madrid_20sep2010.ppt_media/anim_many-25.mov" TargetMode="External"/><Relationship Id="rId5" Type="http://schemas.openxmlformats.org/officeDocument/2006/relationships/slideLayout" Target="../slideLayouts/slideLayout13.xml"/><Relationship Id="rId6" Type="http://schemas.openxmlformats.org/officeDocument/2006/relationships/hyperlink" Target="http://cosmology.lbl.gov/BOSS" TargetMode="External"/><Relationship Id="rId7" Type="http://schemas.openxmlformats.org/officeDocument/2006/relationships/image" Target="../media/image43.jpeg"/><Relationship Id="rId8" Type="http://schemas.openxmlformats.org/officeDocument/2006/relationships/image" Target="../media/image44.gif"/><Relationship Id="rId9" Type="http://schemas.openxmlformats.org/officeDocument/2006/relationships/image" Target="../media/image45.gif"/><Relationship Id="rId1" Type="http://schemas.microsoft.com/office/2007/relationships/media" Target="file://localhost/Volumes/KINGSTON/Schlegel_talks/Madrid_20sep2010.ppt_media/anim-30.mov" TargetMode="External"/><Relationship Id="rId2" Type="http://schemas.openxmlformats.org/officeDocument/2006/relationships/video" Target="file://localhost/Volumes/KINGSTON/Schlegel_talks/Madrid_20sep2010.ppt_media/anim-30.m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smology.lbl.gov/BOSS" TargetMode="Externa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osmology.lbl.gov/BOS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osmology.lbl.gov/BOS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logy.lbl.gov/BOSS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smology.lbl.gov/BOS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smology.lbl.gov/BOS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cosmology.lbl.gov/BOSS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logy.lbl.gov/BOSS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8969E-DC50-394A-B2E6-A57DF8741078}" type="slidenum">
              <a:rPr lang="en-US"/>
              <a:pPr/>
              <a:t>1</a:t>
            </a:fld>
            <a:endParaRPr lang="en-US"/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" name="Rectangle 3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2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076" name="Rectangle 4"/>
          <p:cNvSpPr>
            <a:spLocks/>
          </p:cNvSpPr>
          <p:nvPr/>
        </p:nvSpPr>
        <p:spPr bwMode="auto">
          <a:xfrm>
            <a:off x="-25735" y="2060848"/>
            <a:ext cx="3834396" cy="144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Francisco Prada &amp; Marco </a:t>
            </a:r>
            <a:r>
              <a:rPr lang="en-US" sz="180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Azzaro</a:t>
            </a:r>
            <a:endParaRPr lang="en-US" sz="180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r">
              <a:lnSpc>
                <a:spcPct val="120000"/>
              </a:lnSpc>
              <a:tabLst>
                <a:tab pos="1066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(Santiago </a:t>
            </a:r>
            <a:r>
              <a:rPr lang="en-US" sz="180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Becerril</a:t>
            </a: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, Justo Sánchez,</a:t>
            </a:r>
          </a:p>
          <a:p>
            <a:pPr algn="r">
              <a:tabLst>
                <a:tab pos="1066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Isaac Morales, Antonio Montero-</a:t>
            </a:r>
            <a:r>
              <a:rPr lang="en-US" sz="1800" dirty="0" err="1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Dorta</a:t>
            </a: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)</a:t>
            </a:r>
          </a:p>
          <a:p>
            <a:pPr algn="r">
              <a:tabLst>
                <a:tab pos="1066800" algn="l"/>
              </a:tabLst>
            </a:pPr>
            <a:endParaRPr lang="en-US" sz="1800" dirty="0" smtClean="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r">
              <a:tabLst>
                <a:tab pos="1066800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IAA-CSIC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2225"/>
            <a:ext cx="50546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/>
          </p:cNvSpPr>
          <p:nvPr/>
        </p:nvSpPr>
        <p:spPr bwMode="auto">
          <a:xfrm>
            <a:off x="4152900" y="596900"/>
            <a:ext cx="4521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 dirty="0" err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BigBOSS</a:t>
            </a:r>
            <a:r>
              <a:rPr lang="en-US" sz="2400" b="1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:</a:t>
            </a:r>
          </a:p>
          <a:p>
            <a:pPr marL="39688"/>
            <a:r>
              <a:rPr lang="en-US" sz="2400" b="1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Ground-</a:t>
            </a:r>
            <a:r>
              <a:rPr lang="en-US" sz="2400" b="1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Based</a:t>
            </a:r>
            <a:endParaRPr lang="en-US" sz="2400" b="1" dirty="0">
              <a:solidFill>
                <a:srgbClr val="FFFFFF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39688"/>
            <a:r>
              <a:rPr lang="en-US" sz="2400" b="1" dirty="0" smtClean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Dark Energy </a:t>
            </a:r>
            <a:r>
              <a:rPr lang="en-US" sz="2400" b="1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Experiment</a:t>
            </a:r>
          </a:p>
        </p:txBody>
      </p:sp>
      <p:sp>
        <p:nvSpPr>
          <p:cNvPr id="3" name="Rectángulo 2"/>
          <p:cNvSpPr/>
          <p:nvPr/>
        </p:nvSpPr>
        <p:spPr>
          <a:xfrm>
            <a:off x="-36512" y="6186790"/>
            <a:ext cx="20281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Granada, 26 May 2011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screen-capture-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" b="2732"/>
          <a:stretch>
            <a:fillRect/>
          </a:stretch>
        </p:blipFill>
        <p:spPr>
          <a:xfrm>
            <a:off x="138809" y="332656"/>
            <a:ext cx="8939429" cy="6525344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C15A9-97C8-FA4D-8A50-85A0B0CE54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6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C15A9-97C8-FA4D-8A50-85A0B0CE547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Imagen 6" descr="screen-capture-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" y="260648"/>
            <a:ext cx="6186142" cy="5832648"/>
          </a:xfrm>
          <a:prstGeom prst="rect">
            <a:avLst/>
          </a:prstGeom>
        </p:spPr>
      </p:pic>
      <p:pic>
        <p:nvPicPr>
          <p:cNvPr id="8" name="Imagen 7" descr="screen-capture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60558"/>
            <a:ext cx="3504316" cy="22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1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A9677-4D3D-AD41-8F49-F785D4D3F2FD}" type="slidenum">
              <a:rPr lang="en-US"/>
              <a:pPr/>
              <a:t>12</a:t>
            </a:fld>
            <a:endParaRPr lang="en-US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092325"/>
            <a:ext cx="59309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4754" name="Line 2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4755" name="Line 3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4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74758" name="Rectangle 6"/>
          <p:cNvSpPr>
            <a:spLocks/>
          </p:cNvSpPr>
          <p:nvPr/>
        </p:nvSpPr>
        <p:spPr bwMode="auto">
          <a:xfrm>
            <a:off x="820738" y="6515100"/>
            <a:ext cx="341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David Schlegel, Madrid, 20 Sep 2010</a:t>
            </a: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 flipH="1">
            <a:off x="0" y="914400"/>
            <a:ext cx="7724775" cy="0"/>
          </a:xfrm>
          <a:prstGeom prst="line">
            <a:avLst/>
          </a:prstGeom>
          <a:noFill/>
          <a:ln w="38100" cap="flat">
            <a:solidFill>
              <a:srgbClr val="00279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4760" name="Rectangle 8"/>
          <p:cNvSpPr>
            <a:spLocks/>
          </p:cNvSpPr>
          <p:nvPr/>
        </p:nvSpPr>
        <p:spPr bwMode="auto">
          <a:xfrm>
            <a:off x="2870200" y="152400"/>
            <a:ext cx="6261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Sky coverage:</a:t>
            </a:r>
          </a:p>
        </p:txBody>
      </p:sp>
      <p:sp>
        <p:nvSpPr>
          <p:cNvPr id="74761" name="Rectangle 9"/>
          <p:cNvSpPr>
            <a:spLocks/>
          </p:cNvSpPr>
          <p:nvPr/>
        </p:nvSpPr>
        <p:spPr bwMode="auto">
          <a:xfrm>
            <a:off x="279400" y="1206500"/>
            <a:ext cx="8928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Northern survey 14,000 deg</a:t>
            </a:r>
            <a:r>
              <a:rPr lang="en-US" sz="2400" baseline="320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1981200"/>
            <a:ext cx="5986462" cy="774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876800" y="65278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42A8EF12-DDC6-4544-A32A-0260E6650078}" type="slidenum">
              <a:rPr lang="en-US" sz="1800" b="1">
                <a:cs typeface="Times New Roman" charset="0"/>
              </a:rPr>
              <a:pPr algn="ctr"/>
              <a:t>13</a:t>
            </a:fld>
            <a:endParaRPr lang="en-US" sz="1800" b="1">
              <a:cs typeface="Times New Roman" charset="0"/>
            </a:endParaRPr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4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49159" name="Rectangle 7"/>
          <p:cNvSpPr>
            <a:spLocks/>
          </p:cNvSpPr>
          <p:nvPr/>
        </p:nvSpPr>
        <p:spPr bwMode="auto">
          <a:xfrm>
            <a:off x="820738" y="6515100"/>
            <a:ext cx="341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David Schlegel, Madrid, 20 Sep 2010</a:t>
            </a:r>
          </a:p>
        </p:txBody>
      </p:sp>
      <p:sp>
        <p:nvSpPr>
          <p:cNvPr id="49160" name="Rectangle 8"/>
          <p:cNvSpPr>
            <a:spLocks/>
          </p:cNvSpPr>
          <p:nvPr/>
        </p:nvSpPr>
        <p:spPr bwMode="auto">
          <a:xfrm>
            <a:off x="5546725" y="2997200"/>
            <a:ext cx="3492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Night sky spectrum</a:t>
            </a:r>
          </a:p>
        </p:txBody>
      </p:sp>
      <p:pic>
        <p:nvPicPr>
          <p:cNvPr id="49161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635250"/>
            <a:ext cx="47244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Rectangle 10"/>
          <p:cNvSpPr>
            <a:spLocks/>
          </p:cNvSpPr>
          <p:nvPr/>
        </p:nvSpPr>
        <p:spPr bwMode="auto">
          <a:xfrm>
            <a:off x="203200" y="1412776"/>
            <a:ext cx="894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 trick?</a:t>
            </a:r>
          </a:p>
          <a:p>
            <a:pPr marL="533400" lvl="1"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 z~1 galaxies are forming stars + strong [O II] emission lines</a:t>
            </a:r>
          </a:p>
          <a:p>
            <a:pPr marL="533400" lvl="1"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Detect these lines between the airglow </a:t>
            </a:r>
          </a:p>
        </p:txBody>
      </p:sp>
      <p:sp>
        <p:nvSpPr>
          <p:cNvPr id="49163" name="Rectangle 11"/>
          <p:cNvSpPr>
            <a:spLocks/>
          </p:cNvSpPr>
          <p:nvPr/>
        </p:nvSpPr>
        <p:spPr bwMode="auto">
          <a:xfrm>
            <a:off x="863600" y="3098800"/>
            <a:ext cx="3492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Galaxy spectrum z~1</a:t>
            </a:r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rot="10800000">
            <a:off x="939800" y="4570413"/>
            <a:ext cx="5181600" cy="6508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9165" name="Oval 13"/>
          <p:cNvSpPr>
            <a:spLocks/>
          </p:cNvSpPr>
          <p:nvPr/>
        </p:nvSpPr>
        <p:spPr bwMode="auto">
          <a:xfrm>
            <a:off x="762000" y="3556000"/>
            <a:ext cx="863600" cy="584200"/>
          </a:xfrm>
          <a:prstGeom prst="ellipse">
            <a:avLst/>
          </a:prstGeom>
          <a:solidFill>
            <a:schemeClr val="accent1">
              <a:alpha val="46999"/>
            </a:schemeClr>
          </a:solidFill>
          <a:ln w="12700" cap="flat">
            <a:solidFill>
              <a:schemeClr val="tx1">
                <a:alpha val="46999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9166" name="Rectangle 14"/>
          <p:cNvSpPr>
            <a:spLocks/>
          </p:cNvSpPr>
          <p:nvPr/>
        </p:nvSpPr>
        <p:spPr bwMode="auto">
          <a:xfrm>
            <a:off x="2870200" y="152400"/>
            <a:ext cx="6261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Pilot data from DEEP2</a:t>
            </a:r>
          </a:p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Emission-line galaxies 0.7&lt;z&lt;2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1"/>
          <p:cNvGrpSpPr>
            <a:grpSpLocks/>
          </p:cNvGrpSpPr>
          <p:nvPr/>
        </p:nvGrpSpPr>
        <p:grpSpPr bwMode="auto">
          <a:xfrm>
            <a:off x="177800" y="3708400"/>
            <a:ext cx="3657600" cy="1231900"/>
            <a:chOff x="0" y="0"/>
            <a:chExt cx="2304" cy="776"/>
          </a:xfrm>
        </p:grpSpPr>
        <p:sp>
          <p:nvSpPr>
            <p:cNvPr id="71682" name="Rectangle 2"/>
            <p:cNvSpPr>
              <a:spLocks/>
            </p:cNvSpPr>
            <p:nvPr/>
          </p:nvSpPr>
          <p:spPr bwMode="auto">
            <a:xfrm>
              <a:off x="80" y="64"/>
              <a:ext cx="219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tabLst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Resolution &gt; 5000</a:t>
              </a:r>
            </a:p>
            <a:p>
              <a:pPr>
                <a:tabLst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Zapf Dingbats" charset="0"/>
                  <a:sym typeface="Gill Sans" charset="0"/>
                </a:rPr>
                <a:t>➜ Split [O II] line</a:t>
              </a:r>
            </a:p>
            <a:p>
              <a:pPr>
                <a:tabLst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</a:tabLst>
              </a:pPr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Zapf Dingbats" charset="0"/>
                  <a:sym typeface="Gill Sans" charset="0"/>
                </a:rPr>
                <a:t>➜ Work between sky lines</a:t>
              </a:r>
            </a:p>
            <a:p>
              <a:pPr>
                <a:tabLst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749300" algn="l"/>
                  <a:tab pos="1282700" algn="l"/>
                  <a:tab pos="749300" algn="l"/>
                  <a:tab pos="749300" algn="l"/>
                  <a:tab pos="749300" algn="l"/>
                  <a:tab pos="749300" algn="l"/>
                  <a:tab pos="749300" algn="l"/>
                </a:tabLst>
              </a:pPr>
              <a:r>
                <a:rPr lang="en-US" sz="1800" b="1" i="1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Same as DEEP2 survey</a:t>
              </a:r>
            </a:p>
          </p:txBody>
        </p:sp>
        <p:sp>
          <p:nvSpPr>
            <p:cNvPr id="71683" name="Rectangle 3"/>
            <p:cNvSpPr>
              <a:spLocks/>
            </p:cNvSpPr>
            <p:nvPr/>
          </p:nvSpPr>
          <p:spPr bwMode="auto">
            <a:xfrm>
              <a:off x="0" y="0"/>
              <a:ext cx="2304" cy="776"/>
            </a:xfrm>
            <a:prstGeom prst="rect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71684" name="Line 4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7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3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71688" name="Rectangle 8"/>
          <p:cNvSpPr>
            <a:spLocks/>
          </p:cNvSpPr>
          <p:nvPr/>
        </p:nvSpPr>
        <p:spPr bwMode="auto">
          <a:xfrm>
            <a:off x="820738" y="6515100"/>
            <a:ext cx="341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David Schlegel, Madrid, 20 Sep 2010</a:t>
            </a:r>
          </a:p>
        </p:txBody>
      </p:sp>
      <p:pic>
        <p:nvPicPr>
          <p:cNvPr id="71689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6629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52688"/>
            <a:ext cx="655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1" name="Rectangle 11"/>
          <p:cNvSpPr>
            <a:spLocks/>
          </p:cNvSpPr>
          <p:nvPr/>
        </p:nvSpPr>
        <p:spPr bwMode="auto">
          <a:xfrm>
            <a:off x="1905000" y="2819400"/>
            <a:ext cx="190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r>
              <a:rPr lang="en-US" sz="18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λ</a:t>
            </a:r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>
            <a:off x="2286000" y="2986088"/>
            <a:ext cx="7620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693" name="Rectangle 13"/>
          <p:cNvSpPr>
            <a:spLocks/>
          </p:cNvSpPr>
          <p:nvPr/>
        </p:nvSpPr>
        <p:spPr bwMode="auto">
          <a:xfrm>
            <a:off x="153988" y="1752600"/>
            <a:ext cx="218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lnSpc>
                <a:spcPct val="60000"/>
              </a:lnSpc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Observed</a:t>
            </a:r>
          </a:p>
          <a:p>
            <a:pPr marL="39688" algn="ctr">
              <a:lnSpc>
                <a:spcPct val="60000"/>
              </a:lnSpc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Spectrum</a:t>
            </a:r>
          </a:p>
        </p:txBody>
      </p:sp>
      <p:sp>
        <p:nvSpPr>
          <p:cNvPr id="71694" name="Rectangle 14"/>
          <p:cNvSpPr>
            <a:spLocks/>
          </p:cNvSpPr>
          <p:nvPr/>
        </p:nvSpPr>
        <p:spPr bwMode="auto">
          <a:xfrm>
            <a:off x="-454025" y="2438400"/>
            <a:ext cx="218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>
              <a:lnSpc>
                <a:spcPct val="60000"/>
              </a:lnSpc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Sky-Subtracted</a:t>
            </a:r>
          </a:p>
          <a:p>
            <a:pPr marL="39688" algn="r">
              <a:lnSpc>
                <a:spcPct val="60000"/>
              </a:lnSpc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 Spectrum</a:t>
            </a:r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 rot="10800000">
            <a:off x="5791200" y="2743200"/>
            <a:ext cx="152400" cy="304800"/>
          </a:xfrm>
          <a:prstGeom prst="line">
            <a:avLst/>
          </a:prstGeom>
          <a:noFill/>
          <a:ln w="25400" cap="flat">
            <a:solidFill>
              <a:srgbClr val="0096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696" name="Line 16"/>
          <p:cNvSpPr>
            <a:spLocks noChangeShapeType="1"/>
          </p:cNvSpPr>
          <p:nvPr/>
        </p:nvSpPr>
        <p:spPr bwMode="auto">
          <a:xfrm rot="10800000" flipH="1">
            <a:off x="5943600" y="2743200"/>
            <a:ext cx="152400" cy="304800"/>
          </a:xfrm>
          <a:prstGeom prst="line">
            <a:avLst/>
          </a:prstGeom>
          <a:noFill/>
          <a:ln w="25400" cap="flat">
            <a:solidFill>
              <a:srgbClr val="0096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71697" name="Picture 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3644900"/>
            <a:ext cx="39624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Line 18"/>
          <p:cNvSpPr>
            <a:spLocks noChangeShapeType="1"/>
          </p:cNvSpPr>
          <p:nvPr/>
        </p:nvSpPr>
        <p:spPr bwMode="auto">
          <a:xfrm flipH="1">
            <a:off x="5829300" y="3505200"/>
            <a:ext cx="152400" cy="304800"/>
          </a:xfrm>
          <a:prstGeom prst="line">
            <a:avLst/>
          </a:prstGeom>
          <a:noFill/>
          <a:ln w="25400" cap="flat">
            <a:solidFill>
              <a:srgbClr val="0096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5981700" y="3505200"/>
            <a:ext cx="152400" cy="304800"/>
          </a:xfrm>
          <a:prstGeom prst="line">
            <a:avLst/>
          </a:prstGeom>
          <a:noFill/>
          <a:ln w="25400" cap="flat">
            <a:solidFill>
              <a:srgbClr val="0096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700" name="Rectangle 20"/>
          <p:cNvSpPr>
            <a:spLocks/>
          </p:cNvSpPr>
          <p:nvPr/>
        </p:nvSpPr>
        <p:spPr bwMode="auto">
          <a:xfrm>
            <a:off x="5372100" y="3124200"/>
            <a:ext cx="2971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>
              <a:lnSpc>
                <a:spcPct val="60000"/>
              </a:lnSpc>
              <a:spcBef>
                <a:spcPts val="900"/>
              </a:spcBef>
            </a:pPr>
            <a:r>
              <a:rPr lang="en-US"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[OII]</a:t>
            </a:r>
            <a:r>
              <a:rPr lang="en-US" sz="16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λ</a:t>
            </a:r>
            <a:r>
              <a:rPr lang="en-US"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3726, </a:t>
            </a:r>
            <a:r>
              <a:rPr lang="en-US" sz="160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λ</a:t>
            </a:r>
            <a:r>
              <a:rPr lang="en-US"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3729  @ z=1.4</a:t>
            </a:r>
          </a:p>
        </p:txBody>
      </p:sp>
      <p:sp>
        <p:nvSpPr>
          <p:cNvPr id="71701" name="Rectangle 21"/>
          <p:cNvSpPr>
            <a:spLocks/>
          </p:cNvSpPr>
          <p:nvPr/>
        </p:nvSpPr>
        <p:spPr bwMode="auto">
          <a:xfrm>
            <a:off x="196850" y="1041400"/>
            <a:ext cx="8940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Instrument designed to be a </a:t>
            </a:r>
            <a:r>
              <a:rPr lang="ja-JP" altLang="en-US" sz="1600" b="1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“</a:t>
            </a: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BAO spectrograph</a:t>
            </a:r>
            <a:r>
              <a:rPr lang="ja-JP" altLang="en-US" sz="1600" b="1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”</a:t>
            </a:r>
            <a:endParaRPr lang="en-US" sz="1600" b="1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533400" lvl="1"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Detect emission-line galaxies at z→1.7</a:t>
            </a:r>
          </a:p>
        </p:txBody>
      </p:sp>
      <p:sp>
        <p:nvSpPr>
          <p:cNvPr id="71702" name="Rectangle 22"/>
          <p:cNvSpPr>
            <a:spLocks/>
          </p:cNvSpPr>
          <p:nvPr/>
        </p:nvSpPr>
        <p:spPr bwMode="auto">
          <a:xfrm>
            <a:off x="2870200" y="152400"/>
            <a:ext cx="6261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Instrument:</a:t>
            </a:r>
          </a:p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Spectrographs x 10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0A51E-2FA6-3847-8CE7-27041317EB5A}" type="slidenum">
              <a:rPr lang="en-US"/>
              <a:pPr/>
              <a:t>15</a:t>
            </a:fld>
            <a:endParaRPr lang="en-US"/>
          </a:p>
        </p:txBody>
      </p:sp>
      <p:sp>
        <p:nvSpPr>
          <p:cNvPr id="76801" name="Line 1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6802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3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76805" name="Rectangle 5"/>
          <p:cNvSpPr>
            <a:spLocks/>
          </p:cNvSpPr>
          <p:nvPr/>
        </p:nvSpPr>
        <p:spPr bwMode="auto">
          <a:xfrm>
            <a:off x="820738" y="6515100"/>
            <a:ext cx="341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David Schlegel, Madrid, 20 Sep 2010</a:t>
            </a:r>
          </a:p>
        </p:txBody>
      </p:sp>
      <p:sp>
        <p:nvSpPr>
          <p:cNvPr id="76806" name="Rectangle 6"/>
          <p:cNvSpPr>
            <a:spLocks/>
          </p:cNvSpPr>
          <p:nvPr/>
        </p:nvSpPr>
        <p:spPr bwMode="auto">
          <a:xfrm>
            <a:off x="2870200" y="152400"/>
            <a:ext cx="6261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Targets:</a:t>
            </a:r>
          </a:p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Emission-line galaxies 0.7&lt;z&lt;2</a:t>
            </a:r>
          </a:p>
        </p:txBody>
      </p:sp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2139950"/>
            <a:ext cx="4025900" cy="4025900"/>
          </a:xfrm>
          <a:prstGeom prst="rect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1336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Rectangle 9"/>
          <p:cNvSpPr>
            <a:spLocks/>
          </p:cNvSpPr>
          <p:nvPr/>
        </p:nvSpPr>
        <p:spPr bwMode="auto">
          <a:xfrm>
            <a:off x="279400" y="1079500"/>
            <a:ext cx="8928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DEEP2 + zCOSMOS surveys demonstrate targeting [O II] emitters</a:t>
            </a:r>
          </a:p>
          <a:p>
            <a:pPr marL="39688"/>
            <a:r>
              <a:rPr lang="en-US" sz="2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No need for photo-z</a:t>
            </a:r>
            <a:r>
              <a:rPr lang="ja-JP" altLang="en-US" sz="24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</a:t>
            </a:r>
          </a:p>
        </p:txBody>
      </p:sp>
      <p:sp>
        <p:nvSpPr>
          <p:cNvPr id="76810" name="Rectangle 10"/>
          <p:cNvSpPr>
            <a:spLocks/>
          </p:cNvSpPr>
          <p:nvPr/>
        </p:nvSpPr>
        <p:spPr bwMode="auto">
          <a:xfrm>
            <a:off x="2806700" y="4635500"/>
            <a:ext cx="1028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z&gt;0.7</a:t>
            </a:r>
          </a:p>
        </p:txBody>
      </p:sp>
      <p:sp>
        <p:nvSpPr>
          <p:cNvPr id="76811" name="Rectangle 11"/>
          <p:cNvSpPr>
            <a:spLocks/>
          </p:cNvSpPr>
          <p:nvPr/>
        </p:nvSpPr>
        <p:spPr bwMode="auto">
          <a:xfrm>
            <a:off x="1003300" y="4165600"/>
            <a:ext cx="1028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z&lt;0.7</a:t>
            </a:r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 rot="10800000">
            <a:off x="3149600" y="4025900"/>
            <a:ext cx="3162300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C4D0B-B93D-064B-A6E2-32D9D4F06AC5}" type="slidenum">
              <a:rPr lang="en-US"/>
              <a:pPr/>
              <a:t>16</a:t>
            </a:fld>
            <a:endParaRPr lang="en-US"/>
          </a:p>
        </p:txBody>
      </p:sp>
      <p:sp>
        <p:nvSpPr>
          <p:cNvPr id="77825" name="Line 1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7826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4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3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77829" name="Rectangle 5"/>
          <p:cNvSpPr>
            <a:spLocks/>
          </p:cNvSpPr>
          <p:nvPr/>
        </p:nvSpPr>
        <p:spPr bwMode="auto">
          <a:xfrm>
            <a:off x="820738" y="6515100"/>
            <a:ext cx="341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David Schlegel, Madrid, 20 Sep 2010</a:t>
            </a:r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003300"/>
            <a:ext cx="40290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7831" name="Rectangle 7"/>
          <p:cNvSpPr>
            <a:spLocks/>
          </p:cNvSpPr>
          <p:nvPr/>
        </p:nvSpPr>
        <p:spPr bwMode="auto">
          <a:xfrm>
            <a:off x="2870200" y="152400"/>
            <a:ext cx="6261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Targets:</a:t>
            </a:r>
          </a:p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Emission-line galaxies 0.7&lt;z&lt;2</a:t>
            </a:r>
          </a:p>
        </p:txBody>
      </p:sp>
      <p:sp>
        <p:nvSpPr>
          <p:cNvPr id="77832" name="Rectangle 8"/>
          <p:cNvSpPr>
            <a:spLocks/>
          </p:cNvSpPr>
          <p:nvPr/>
        </p:nvSpPr>
        <p:spPr bwMode="auto">
          <a:xfrm>
            <a:off x="4978400" y="1168400"/>
            <a:ext cx="4953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Palomar Transient Factory</a:t>
            </a:r>
          </a:p>
          <a:p>
            <a:pPr marL="39688"/>
            <a:endParaRPr lang="en-US" sz="240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77833" name="Rectangle 9"/>
          <p:cNvSpPr>
            <a:spLocks/>
          </p:cNvSpPr>
          <p:nvPr/>
        </p:nvSpPr>
        <p:spPr bwMode="auto">
          <a:xfrm>
            <a:off x="4978400" y="1739900"/>
            <a:ext cx="40259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g+r imaging (3 hours exposure)</a:t>
            </a:r>
          </a:p>
          <a:p>
            <a:pPr marL="39688"/>
            <a:r>
              <a:rPr lang="en-US" sz="2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i-band from Pan-STARRS1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 descr="screen-capture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" y="0"/>
            <a:ext cx="9141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screen-capture-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344"/>
          <a:stretch>
            <a:fillRect/>
          </a:stretch>
        </p:blipFill>
        <p:spPr>
          <a:xfrm>
            <a:off x="1475656" y="1027516"/>
            <a:ext cx="6192688" cy="452035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C15A9-97C8-FA4D-8A50-85A0B0CE54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40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-capture-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948" r="-17948"/>
          <a:stretch>
            <a:fillRect/>
          </a:stretch>
        </p:blipFill>
        <p:spPr>
          <a:xfrm>
            <a:off x="-252536" y="634982"/>
            <a:ext cx="9984667" cy="5491182"/>
          </a:xfrm>
        </p:spPr>
      </p:pic>
    </p:spTree>
    <p:extLst>
      <p:ext uri="{BB962C8B-B14F-4D97-AF65-F5344CB8AC3E}">
        <p14:creationId xmlns:p14="http://schemas.microsoft.com/office/powerpoint/2010/main" val="16311927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t="2319" b="2319"/>
          <a:stretch>
            <a:fillRect/>
          </a:stretch>
        </p:blipFill>
        <p:spPr>
          <a:xfrm>
            <a:off x="1403648" y="908720"/>
            <a:ext cx="6624736" cy="483573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5B678-C017-1F4A-95D5-1E9EE5E0E86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9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-capture-4.png"/>
          <p:cNvPicPr>
            <a:picLocks noGrp="1"/>
          </p:cNvPicPr>
          <p:nvPr>
            <p:ph idx="1"/>
          </p:nvPr>
        </p:nvPicPr>
        <p:blipFill>
          <a:blip r:embed="rId2"/>
          <a:srcRect l="-18050" r="-18050"/>
          <a:stretch>
            <a:fillRect/>
          </a:stretch>
        </p:blipFill>
        <p:spPr>
          <a:xfrm>
            <a:off x="-252536" y="836712"/>
            <a:ext cx="9575999" cy="5664200"/>
          </a:xfrm>
        </p:spPr>
      </p:pic>
    </p:spTree>
    <p:extLst>
      <p:ext uri="{BB962C8B-B14F-4D97-AF65-F5344CB8AC3E}">
        <p14:creationId xmlns:p14="http://schemas.microsoft.com/office/powerpoint/2010/main" val="767720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-capture-5.png"/>
          <p:cNvPicPr>
            <a:picLocks noGrp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396552" y="548680"/>
            <a:ext cx="9827999" cy="5664200"/>
          </a:xfrm>
        </p:spPr>
      </p:pic>
    </p:spTree>
    <p:extLst>
      <p:ext uri="{BB962C8B-B14F-4D97-AF65-F5344CB8AC3E}">
        <p14:creationId xmlns:p14="http://schemas.microsoft.com/office/powerpoint/2010/main" val="1111759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-capture-6.png"/>
          <p:cNvPicPr>
            <a:picLocks noGrp="1"/>
          </p:cNvPicPr>
          <p:nvPr>
            <p:ph idx="1"/>
          </p:nvPr>
        </p:nvPicPr>
        <p:blipFill>
          <a:blip r:embed="rId2"/>
          <a:srcRect l="-18170" r="-18170"/>
          <a:stretch>
            <a:fillRect/>
          </a:stretch>
        </p:blipFill>
        <p:spPr>
          <a:xfrm>
            <a:off x="-180528" y="475640"/>
            <a:ext cx="9612000" cy="6049704"/>
          </a:xfrm>
        </p:spPr>
      </p:pic>
      <p:sp>
        <p:nvSpPr>
          <p:cNvPr id="3" name="Rectángulo 2"/>
          <p:cNvSpPr/>
          <p:nvPr/>
        </p:nvSpPr>
        <p:spPr bwMode="auto">
          <a:xfrm>
            <a:off x="3851920" y="4581128"/>
            <a:ext cx="3168352" cy="20162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053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-capture-7.png"/>
          <p:cNvPicPr>
            <a:picLocks noGrp="1"/>
          </p:cNvPicPr>
          <p:nvPr>
            <p:ph idx="1"/>
          </p:nvPr>
        </p:nvPicPr>
        <p:blipFill>
          <a:blip r:embed="rId2"/>
          <a:srcRect l="-18084" r="-18084"/>
          <a:stretch>
            <a:fillRect/>
          </a:stretch>
        </p:blipFill>
        <p:spPr>
          <a:xfrm>
            <a:off x="-468560" y="548680"/>
            <a:ext cx="10007999" cy="5664200"/>
          </a:xfrm>
        </p:spPr>
      </p:pic>
    </p:spTree>
    <p:extLst>
      <p:ext uri="{BB962C8B-B14F-4D97-AF65-F5344CB8AC3E}">
        <p14:creationId xmlns:p14="http://schemas.microsoft.com/office/powerpoint/2010/main" val="1185440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-capture-9.png"/>
          <p:cNvPicPr>
            <a:picLocks noGrp="1"/>
          </p:cNvPicPr>
          <p:nvPr>
            <p:ph idx="1"/>
          </p:nvPr>
        </p:nvPicPr>
        <p:blipFill>
          <a:blip r:embed="rId2"/>
          <a:srcRect l="-18152" r="-18152"/>
          <a:stretch>
            <a:fillRect/>
          </a:stretch>
        </p:blipFill>
        <p:spPr>
          <a:xfrm>
            <a:off x="-323399" y="404664"/>
            <a:ext cx="10295999" cy="6021288"/>
          </a:xfrm>
        </p:spPr>
      </p:pic>
    </p:spTree>
    <p:extLst>
      <p:ext uri="{BB962C8B-B14F-4D97-AF65-F5344CB8AC3E}">
        <p14:creationId xmlns:p14="http://schemas.microsoft.com/office/powerpoint/2010/main" val="1184317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-capture-10.png"/>
          <p:cNvPicPr>
            <a:picLocks noGrp="1"/>
          </p:cNvPicPr>
          <p:nvPr>
            <p:ph idx="1"/>
          </p:nvPr>
        </p:nvPicPr>
        <p:blipFill>
          <a:blip r:embed="rId2"/>
          <a:srcRect l="-18238" r="-18238"/>
          <a:stretch>
            <a:fillRect/>
          </a:stretch>
        </p:blipFill>
        <p:spPr>
          <a:xfrm>
            <a:off x="-468560" y="332656"/>
            <a:ext cx="9793088" cy="6192688"/>
          </a:xfrm>
        </p:spPr>
      </p:pic>
    </p:spTree>
    <p:extLst>
      <p:ext uri="{BB962C8B-B14F-4D97-AF65-F5344CB8AC3E}">
        <p14:creationId xmlns:p14="http://schemas.microsoft.com/office/powerpoint/2010/main" val="3252835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Line 1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68610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3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784475"/>
            <a:ext cx="28829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Rectangle 7"/>
          <p:cNvSpPr>
            <a:spLocks/>
          </p:cNvSpPr>
          <p:nvPr/>
        </p:nvSpPr>
        <p:spPr bwMode="auto">
          <a:xfrm>
            <a:off x="2921000" y="228600"/>
            <a:ext cx="6261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39688"/>
            <a:r>
              <a:rPr lang="en-US" sz="22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Instrument:</a:t>
            </a:r>
          </a:p>
          <a:p>
            <a:pPr marL="39688"/>
            <a:r>
              <a:rPr lang="en-US" sz="22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CCDs + electronics</a:t>
            </a:r>
          </a:p>
        </p:txBody>
      </p:sp>
      <p:sp>
        <p:nvSpPr>
          <p:cNvPr id="68616" name="Rectangle 8"/>
          <p:cNvSpPr>
            <a:spLocks/>
          </p:cNvSpPr>
          <p:nvPr/>
        </p:nvSpPr>
        <p:spPr bwMode="auto">
          <a:xfrm>
            <a:off x="254000" y="1104900"/>
            <a:ext cx="81026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/>
            <a:r>
              <a:rPr lang="en-US" sz="18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Lawrence Berkeley National Lab (LBNL):</a:t>
            </a:r>
          </a:p>
          <a:p>
            <a:pPr marL="39688"/>
            <a:r>
              <a:rPr lang="en-US" sz="18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Red-sensitive CCDs developed for SNAP/JDEM</a:t>
            </a:r>
          </a:p>
          <a:p>
            <a:pPr marL="573088" lvl="1"/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4k x 4k devices in current use for BOSS</a:t>
            </a:r>
          </a:p>
          <a:p>
            <a:pPr marL="39688"/>
            <a:r>
              <a:rPr lang="en-US" sz="18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Integrated circuit electronics</a:t>
            </a:r>
          </a:p>
          <a:p>
            <a:pPr marL="573088" lvl="1"/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Compact, in cryo, also developed for SNAP/JDEM satellite</a:t>
            </a:r>
          </a:p>
        </p:txBody>
      </p:sp>
      <p:pic>
        <p:nvPicPr>
          <p:cNvPr id="68617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b="247"/>
          <a:stretch>
            <a:fillRect/>
          </a:stretch>
        </p:blipFill>
        <p:spPr bwMode="auto">
          <a:xfrm>
            <a:off x="6261100" y="3433763"/>
            <a:ext cx="22479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t="18658" r="44145"/>
          <a:stretch>
            <a:fillRect/>
          </a:stretch>
        </p:blipFill>
        <p:spPr bwMode="auto">
          <a:xfrm>
            <a:off x="447675" y="2692400"/>
            <a:ext cx="2255838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0F8CA-9679-A148-A923-1DC44A17E387}" type="slidenum">
              <a:rPr lang="en-US"/>
              <a:pPr/>
              <a:t>27</a:t>
            </a:fld>
            <a:endParaRPr lang="en-US"/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46414"/>
            <a:ext cx="6190456" cy="801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4994" name="Line 2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4995" name="Line 3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4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4876800" y="6527800"/>
            <a:ext cx="342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264F1956-55B9-1A4E-B6BB-657C16305D9D}" type="slidenum">
              <a:rPr lang="en-US" sz="1800" b="1">
                <a:cs typeface="Times New Roman" charset="0"/>
              </a:rPr>
              <a:pPr algn="ctr"/>
              <a:t>27</a:t>
            </a:fld>
            <a:endParaRPr lang="en-US" sz="1800" b="1">
              <a:cs typeface="Times New Roman" charset="0"/>
            </a:endParaRPr>
          </a:p>
        </p:txBody>
      </p:sp>
      <p:sp>
        <p:nvSpPr>
          <p:cNvPr id="85000" name="Rectangle 8"/>
          <p:cNvSpPr>
            <a:spLocks/>
          </p:cNvSpPr>
          <p:nvPr/>
        </p:nvSpPr>
        <p:spPr bwMode="auto">
          <a:xfrm>
            <a:off x="2870200" y="152400"/>
            <a:ext cx="6261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Status:</a:t>
            </a:r>
          </a:p>
          <a:p>
            <a:pPr marL="39688"/>
            <a:r>
              <a:rPr lang="en-US" sz="24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Telescope call on Nov </a:t>
            </a:r>
            <a:r>
              <a:rPr lang="en-US" sz="2400" b="1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18</a:t>
            </a:r>
            <a:r>
              <a:rPr lang="en-US" sz="2400" b="1" baseline="300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, 2009</a:t>
            </a:r>
            <a:endParaRPr lang="en-US" sz="2400" b="1" dirty="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39561" y="1484784"/>
            <a:ext cx="33650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800" b="1" dirty="0" err="1" smtClean="0">
                <a:solidFill>
                  <a:schemeClr val="tx1"/>
                </a:solidFill>
              </a:rPr>
              <a:t>BigBOSS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</a:rPr>
              <a:t>Proposal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</a:rPr>
              <a:t>submitted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s-ES" sz="1800" b="1" dirty="0" smtClean="0">
                <a:solidFill>
                  <a:schemeClr val="tx1"/>
                </a:solidFill>
              </a:rPr>
              <a:t>     </a:t>
            </a:r>
            <a:r>
              <a:rPr lang="es-ES" sz="1800" b="1" dirty="0" err="1" smtClean="0">
                <a:solidFill>
                  <a:schemeClr val="tx1"/>
                </a:solidFill>
              </a:rPr>
              <a:t>on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</a:rPr>
              <a:t>October</a:t>
            </a:r>
            <a:r>
              <a:rPr lang="es-ES" sz="1800" b="1" dirty="0" smtClean="0">
                <a:solidFill>
                  <a:schemeClr val="tx1"/>
                </a:solidFill>
              </a:rPr>
              <a:t> 2010</a:t>
            </a:r>
          </a:p>
          <a:p>
            <a:pPr marL="285750" indent="-285750">
              <a:buFont typeface="Arial"/>
              <a:buChar char="•"/>
            </a:pPr>
            <a:endParaRPr lang="es-ES" sz="1800" b="1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sz="1800" b="1" dirty="0" smtClean="0">
                <a:solidFill>
                  <a:schemeClr val="tx1"/>
                </a:solidFill>
              </a:rPr>
              <a:t>Favorable </a:t>
            </a:r>
            <a:r>
              <a:rPr lang="es-ES" sz="1800" b="1" dirty="0" err="1" smtClean="0">
                <a:solidFill>
                  <a:schemeClr val="tx1"/>
                </a:solidFill>
              </a:rPr>
              <a:t>Review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</a:rPr>
              <a:t>by</a:t>
            </a:r>
            <a:r>
              <a:rPr lang="es-ES" sz="1800" b="1" dirty="0" smtClean="0">
                <a:solidFill>
                  <a:schemeClr val="tx1"/>
                </a:solidFill>
              </a:rPr>
              <a:t> NOAO</a:t>
            </a:r>
          </a:p>
          <a:p>
            <a:r>
              <a:rPr lang="es-ES" sz="1800" b="1" dirty="0" smtClean="0">
                <a:solidFill>
                  <a:schemeClr val="tx1"/>
                </a:solidFill>
              </a:rPr>
              <a:t>     </a:t>
            </a:r>
            <a:r>
              <a:rPr lang="es-ES" sz="1800" b="1" dirty="0" err="1" smtClean="0">
                <a:solidFill>
                  <a:schemeClr val="tx1"/>
                </a:solidFill>
              </a:rPr>
              <a:t>on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</a:rPr>
              <a:t>February</a:t>
            </a:r>
            <a:r>
              <a:rPr lang="es-ES" sz="1800" b="1" dirty="0" smtClean="0">
                <a:solidFill>
                  <a:schemeClr val="tx1"/>
                </a:solidFill>
              </a:rPr>
              <a:t> 2011</a:t>
            </a:r>
          </a:p>
          <a:p>
            <a:endParaRPr lang="es-ES" sz="1800" b="1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sz="1800" b="1" dirty="0" smtClean="0">
                <a:solidFill>
                  <a:srgbClr val="FF0000"/>
                </a:solidFill>
              </a:rPr>
              <a:t>DOE </a:t>
            </a:r>
            <a:r>
              <a:rPr lang="es-ES" sz="1800" b="1" dirty="0" err="1" smtClean="0">
                <a:solidFill>
                  <a:srgbClr val="FF0000"/>
                </a:solidFill>
              </a:rPr>
              <a:t>Review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err="1" smtClean="0">
                <a:solidFill>
                  <a:srgbClr val="FF0000"/>
                </a:solidFill>
              </a:rPr>
              <a:t>on</a:t>
            </a:r>
            <a:r>
              <a:rPr lang="es-ES" sz="1800" b="1" dirty="0" smtClean="0">
                <a:solidFill>
                  <a:srgbClr val="FF0000"/>
                </a:solidFill>
              </a:rPr>
              <a:t> Nov. 2011</a:t>
            </a:r>
            <a:endParaRPr lang="es-ES" sz="1800" b="1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5796136" y="1412776"/>
            <a:ext cx="3312368" cy="2088232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D9BAE-58EB-1F41-8F93-B5AFEB589094}" type="slidenum">
              <a:rPr lang="en-US"/>
              <a:pPr/>
              <a:t>28</a:t>
            </a:fld>
            <a:endParaRPr lang="en-US"/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700" y="1498600"/>
            <a:ext cx="152400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6018" name="Line 2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6019" name="Line 3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4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86023" name="Rectangle 7"/>
          <p:cNvSpPr>
            <a:spLocks/>
          </p:cNvSpPr>
          <p:nvPr/>
        </p:nvSpPr>
        <p:spPr bwMode="auto">
          <a:xfrm>
            <a:off x="215900" y="1009650"/>
            <a:ext cx="7505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90472" bIns="38100" anchor="ctr"/>
          <a:lstStyle/>
          <a:p>
            <a:pPr marL="52388">
              <a:lnSpc>
                <a:spcPct val="85000"/>
              </a:lnSpc>
            </a:pPr>
            <a:r>
              <a:rPr lang="ja-JP" altLang="en-US" sz="2400" b="1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First light</a:t>
            </a:r>
            <a:r>
              <a:rPr lang="ja-JP" altLang="en-US" sz="2400" b="1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2017 at Kitt Peak</a:t>
            </a:r>
          </a:p>
        </p:txBody>
      </p:sp>
      <p:sp>
        <p:nvSpPr>
          <p:cNvPr id="86026" name="Rectangle 10"/>
          <p:cNvSpPr>
            <a:spLocks/>
          </p:cNvSpPr>
          <p:nvPr/>
        </p:nvSpPr>
        <p:spPr bwMode="auto">
          <a:xfrm>
            <a:off x="539552" y="4077072"/>
            <a:ext cx="697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Current </a:t>
            </a:r>
            <a:r>
              <a:rPr lang="en-US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Conceptual Design work:</a:t>
            </a:r>
            <a:endParaRPr lang="en-US" sz="16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6027" name="Rectangle 11"/>
          <p:cNvSpPr>
            <a:spLocks/>
          </p:cNvSpPr>
          <p:nvPr/>
        </p:nvSpPr>
        <p:spPr bwMode="auto">
          <a:xfrm>
            <a:off x="1043608" y="4365104"/>
            <a:ext cx="665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Fiber positioners (USTC/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China, </a:t>
            </a:r>
            <a:r>
              <a:rPr lang="en-US" sz="1600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IAA Granada/Spain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 LBNL/USA)</a:t>
            </a:r>
            <a:endParaRPr lang="en-US" sz="1600" i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Focal plane (</a:t>
            </a:r>
            <a:r>
              <a:rPr lang="en-US" sz="1600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IAA Granada/Spain</a:t>
            </a:r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</a:p>
          <a:p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Fiber testing (IEU/Korea)</a:t>
            </a:r>
          </a:p>
          <a:p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Spectrographs, </a:t>
            </a:r>
            <a:r>
              <a:rPr lang="en-US" sz="1600" i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cyrogenics</a:t>
            </a:r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(Marseille + </a:t>
            </a:r>
            <a:r>
              <a:rPr lang="en-US" sz="1600" i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Saclay</a:t>
            </a:r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/France)</a:t>
            </a:r>
          </a:p>
          <a:p>
            <a:r>
              <a:rPr lang="en-US" sz="1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Extreme silicon (Berkeley Lab/U.S.A.)</a:t>
            </a:r>
          </a:p>
        </p:txBody>
      </p:sp>
      <p:sp>
        <p:nvSpPr>
          <p:cNvPr id="86028" name="Rectangle 12"/>
          <p:cNvSpPr>
            <a:spLocks/>
          </p:cNvSpPr>
          <p:nvPr/>
        </p:nvSpPr>
        <p:spPr bwMode="auto">
          <a:xfrm>
            <a:off x="2870200" y="152400"/>
            <a:ext cx="6261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Status:</a:t>
            </a:r>
          </a:p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Budget &amp; schedule</a:t>
            </a: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539552" y="5661372"/>
            <a:ext cx="697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Collaboration: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1043608" y="5971108"/>
            <a:ext cx="665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i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Project led by LBNL at Berkeley, USA + many other institutions form USA, France, UK, China and Spain (IAA, IFT, IAC, IC-UB, OA-UV)</a:t>
            </a:r>
            <a:endParaRPr lang="en-US" sz="1600" i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6" name="Rectangle 10"/>
          <p:cNvSpPr>
            <a:spLocks/>
          </p:cNvSpPr>
          <p:nvPr/>
        </p:nvSpPr>
        <p:spPr bwMode="auto">
          <a:xfrm>
            <a:off x="7524328" y="1052736"/>
            <a:ext cx="165618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Budget: $100M</a:t>
            </a:r>
            <a:endParaRPr lang="en-US" sz="1600" b="1" dirty="0" smtClean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34491-31F8-F747-B4A6-9942998BF63F}" type="slidenum">
              <a:rPr lang="en-US"/>
              <a:pPr/>
              <a:t>29</a:t>
            </a:fld>
            <a:endParaRPr lang="en-US"/>
          </a:p>
        </p:txBody>
      </p:sp>
      <p:sp>
        <p:nvSpPr>
          <p:cNvPr id="8193" name="Line 1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6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438400"/>
            <a:ext cx="33401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/>
          </p:cNvSpPr>
          <p:nvPr/>
        </p:nvSpPr>
        <p:spPr bwMode="auto">
          <a:xfrm>
            <a:off x="4857750" y="5816600"/>
            <a:ext cx="412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Map of Universe at 400,000 years (CMB)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400800" y="2273300"/>
            <a:ext cx="7938" cy="152241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200" name="Oval 8"/>
          <p:cNvSpPr>
            <a:spLocks/>
          </p:cNvSpPr>
          <p:nvPr/>
        </p:nvSpPr>
        <p:spPr bwMode="auto">
          <a:xfrm>
            <a:off x="6350000" y="3771900"/>
            <a:ext cx="101600" cy="101600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201" name="Rectangle 9"/>
          <p:cNvSpPr>
            <a:spLocks/>
          </p:cNvSpPr>
          <p:nvPr/>
        </p:nvSpPr>
        <p:spPr bwMode="auto">
          <a:xfrm>
            <a:off x="5197475" y="1943100"/>
            <a:ext cx="3771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We can use this as a </a:t>
            </a:r>
            <a:r>
              <a:rPr lang="ja-JP" altLang="en-US" sz="1600">
                <a:solidFill>
                  <a:srgbClr val="FF0000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1600" b="1" i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standard ruler</a:t>
            </a:r>
            <a:r>
              <a:rPr lang="ja-JP" altLang="en-US" sz="1600">
                <a:solidFill>
                  <a:srgbClr val="FF0000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endParaRPr lang="en-US" sz="160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8202" name="anim-30.mov" descr="/Volumes/KINGSTON/Schlegel_talks/Madrid_20sep2010.ppt_media/anim-30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857375"/>
            <a:ext cx="2786063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anim_many-25.mov" descr="/Volumes/KINGSTON/Schlegel_talks/Madrid_20sep2010.ppt_media/anim_many-25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30675"/>
            <a:ext cx="2667000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Rectangle 12"/>
          <p:cNvSpPr>
            <a:spLocks/>
          </p:cNvSpPr>
          <p:nvPr/>
        </p:nvSpPr>
        <p:spPr bwMode="auto">
          <a:xfrm>
            <a:off x="482600" y="1460500"/>
            <a:ext cx="49403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Sound waves traveled 500 million light years in the plasma of the early Universe, then abruptly stopped.</a:t>
            </a:r>
          </a:p>
        </p:txBody>
      </p:sp>
      <p:sp>
        <p:nvSpPr>
          <p:cNvPr id="8205" name="Rectangle 13"/>
          <p:cNvSpPr>
            <a:spLocks/>
          </p:cNvSpPr>
          <p:nvPr/>
        </p:nvSpPr>
        <p:spPr bwMode="auto">
          <a:xfrm>
            <a:off x="827088" y="2286000"/>
            <a:ext cx="11033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b="1">
                <a:solidFill>
                  <a:srgbClr val="804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One wave</a:t>
            </a:r>
          </a:p>
        </p:txBody>
      </p:sp>
      <p:sp>
        <p:nvSpPr>
          <p:cNvPr id="8206" name="Rectangle 14"/>
          <p:cNvSpPr>
            <a:spLocks/>
          </p:cNvSpPr>
          <p:nvPr/>
        </p:nvSpPr>
        <p:spPr bwMode="auto">
          <a:xfrm>
            <a:off x="665163" y="4102100"/>
            <a:ext cx="1882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b="1">
                <a:solidFill>
                  <a:srgbClr val="804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Many superposed</a:t>
            </a:r>
          </a:p>
          <a:p>
            <a:pPr marL="39688"/>
            <a:r>
              <a:rPr lang="en-US" sz="1600" b="1">
                <a:solidFill>
                  <a:srgbClr val="804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waves</a:t>
            </a: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2667000" y="2628900"/>
            <a:ext cx="3714750" cy="1133475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2476500" y="3530600"/>
            <a:ext cx="3902075" cy="330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8209" name="Rectangle 17"/>
          <p:cNvSpPr>
            <a:spLocks/>
          </p:cNvSpPr>
          <p:nvPr/>
        </p:nvSpPr>
        <p:spPr bwMode="auto">
          <a:xfrm>
            <a:off x="7616825" y="2463800"/>
            <a:ext cx="78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rgbClr val="FFFFFF"/>
                </a:solidFill>
                <a:ea typeface="ＭＳ Ｐゴシック" charset="0"/>
                <a:cs typeface="Times New Roman" charset="0"/>
              </a:rPr>
              <a:t>WMAP</a:t>
            </a:r>
          </a:p>
        </p:txBody>
      </p:sp>
      <p:sp>
        <p:nvSpPr>
          <p:cNvPr id="8210" name="Rectangle 18"/>
          <p:cNvSpPr>
            <a:spLocks/>
          </p:cNvSpPr>
          <p:nvPr/>
        </p:nvSpPr>
        <p:spPr bwMode="auto">
          <a:xfrm>
            <a:off x="558800" y="1003300"/>
            <a:ext cx="6261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Baryon Acoustic Oscillations (BAO)</a:t>
            </a:r>
          </a:p>
        </p:txBody>
      </p:sp>
      <p:sp>
        <p:nvSpPr>
          <p:cNvPr id="8211" name="Rectangle 19"/>
          <p:cNvSpPr>
            <a:spLocks/>
          </p:cNvSpPr>
          <p:nvPr/>
        </p:nvSpPr>
        <p:spPr bwMode="auto">
          <a:xfrm>
            <a:off x="38100" y="0"/>
            <a:ext cx="750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9688" bIns="0" anchor="ctr"/>
          <a:lstStyle/>
          <a:p>
            <a:pPr marL="39688" algn="ctr">
              <a:lnSpc>
                <a:spcPct val="85000"/>
              </a:lnSpc>
            </a:pPr>
            <a:r>
              <a:rPr lang="en-US" sz="3200" b="1" i="1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Why</a:t>
            </a:r>
            <a:r>
              <a:rPr lang="en-US" sz="3200" b="1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map the sky?</a:t>
            </a:r>
          </a:p>
        </p:txBody>
      </p:sp>
    </p:spTree>
    <p:extLst>
      <p:ext uri="{BB962C8B-B14F-4D97-AF65-F5344CB8AC3E}">
        <p14:creationId xmlns:p14="http://schemas.microsoft.com/office/powerpoint/2010/main" val="3387111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20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20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BE212-BF01-1E43-A492-83A97937B0C0}" type="slidenum">
              <a:rPr lang="en-US"/>
              <a:pPr/>
              <a:t>3</a:t>
            </a:fld>
            <a:endParaRPr lang="en-US"/>
          </a:p>
        </p:txBody>
      </p:sp>
      <p:sp>
        <p:nvSpPr>
          <p:cNvPr id="5121" name="Rectangle 1"/>
          <p:cNvSpPr>
            <a:spLocks/>
          </p:cNvSpPr>
          <p:nvPr/>
        </p:nvSpPr>
        <p:spPr bwMode="auto">
          <a:xfrm>
            <a:off x="-152400" y="0"/>
            <a:ext cx="9359900" cy="642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5122" name="Line 2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2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85598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4355976" y="1435100"/>
            <a:ext cx="5803902" cy="711200"/>
            <a:chOff x="29" y="0"/>
            <a:chExt cx="3656" cy="448"/>
          </a:xfrm>
        </p:grpSpPr>
        <p:sp>
          <p:nvSpPr>
            <p:cNvPr id="5128" name="Rectangle 8"/>
            <p:cNvSpPr>
              <a:spLocks/>
            </p:cNvSpPr>
            <p:nvPr/>
          </p:nvSpPr>
          <p:spPr bwMode="auto">
            <a:xfrm>
              <a:off x="165" y="40"/>
              <a:ext cx="35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600" b="1" dirty="0" smtClean="0">
                  <a:solidFill>
                    <a:srgbClr val="FF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Nature of Dark Matter and Dark Energy </a:t>
              </a:r>
            </a:p>
            <a:p>
              <a:pPr marL="39688"/>
              <a:r>
                <a:rPr lang="en-US" sz="1600" b="1" dirty="0" smtClean="0">
                  <a:solidFill>
                    <a:srgbClr val="FF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remains unknown!</a:t>
              </a:r>
              <a:endParaRPr lang="en-US" sz="1600" b="1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129" name="Rectangle 9"/>
            <p:cNvSpPr>
              <a:spLocks/>
            </p:cNvSpPr>
            <p:nvPr/>
          </p:nvSpPr>
          <p:spPr bwMode="auto">
            <a:xfrm>
              <a:off x="29" y="0"/>
              <a:ext cx="2976" cy="448"/>
            </a:xfrm>
            <a:prstGeom prst="rect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5130" name="Rectangle 10"/>
          <p:cNvSpPr>
            <a:spLocks/>
          </p:cNvSpPr>
          <p:nvPr/>
        </p:nvSpPr>
        <p:spPr bwMode="auto">
          <a:xfrm>
            <a:off x="1549400" y="4686300"/>
            <a:ext cx="229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155" bIns="0"/>
          <a:lstStyle/>
          <a:p>
            <a:pPr marL="44450"/>
            <a:r>
              <a:rPr lang="en-US" sz="18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Deceleration</a:t>
            </a:r>
          </a:p>
          <a:p>
            <a:pPr marL="44450"/>
            <a:r>
              <a:rPr lang="en-US" sz="18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from gravity</a:t>
            </a:r>
          </a:p>
        </p:txBody>
      </p:sp>
      <p:sp>
        <p:nvSpPr>
          <p:cNvPr id="5131" name="Rectangle 11"/>
          <p:cNvSpPr>
            <a:spLocks/>
          </p:cNvSpPr>
          <p:nvPr/>
        </p:nvSpPr>
        <p:spPr bwMode="auto">
          <a:xfrm>
            <a:off x="2349500" y="5422900"/>
            <a:ext cx="229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155" bIns="0"/>
          <a:lstStyle/>
          <a:p>
            <a:pPr marL="44450"/>
            <a:r>
              <a:rPr lang="en-US" sz="18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Acceleration!</a:t>
            </a:r>
          </a:p>
          <a:p>
            <a:pPr marL="44450"/>
            <a:r>
              <a:rPr lang="en-US" sz="18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Dark energy?</a:t>
            </a:r>
          </a:p>
        </p:txBody>
      </p: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4521200" y="5816600"/>
            <a:ext cx="1274763" cy="420688"/>
            <a:chOff x="0" y="16"/>
            <a:chExt cx="803" cy="265"/>
          </a:xfrm>
        </p:grpSpPr>
        <p:sp>
          <p:nvSpPr>
            <p:cNvPr id="5133" name="Rectangle 13"/>
            <p:cNvSpPr>
              <a:spLocks/>
            </p:cNvSpPr>
            <p:nvPr/>
          </p:nvSpPr>
          <p:spPr bwMode="auto">
            <a:xfrm>
              <a:off x="83" y="49"/>
              <a:ext cx="720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5155" bIns="0"/>
            <a:lstStyle/>
            <a:p>
              <a:pPr marL="44450"/>
              <a:r>
                <a:rPr lang="en-US" sz="1800" b="1" dirty="0">
                  <a:solidFill>
                    <a:srgbClr val="FFFFFF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today</a:t>
              </a:r>
            </a:p>
          </p:txBody>
        </p:sp>
        <p:sp>
          <p:nvSpPr>
            <p:cNvPr id="5134" name="Rectangle 14"/>
            <p:cNvSpPr>
              <a:spLocks/>
            </p:cNvSpPr>
            <p:nvPr/>
          </p:nvSpPr>
          <p:spPr bwMode="auto">
            <a:xfrm>
              <a:off x="0" y="16"/>
              <a:ext cx="624" cy="256"/>
            </a:xfrm>
            <a:prstGeom prst="rect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5135" name="Line 15"/>
          <p:cNvSpPr>
            <a:spLocks noChangeShapeType="1"/>
          </p:cNvSpPr>
          <p:nvPr/>
        </p:nvSpPr>
        <p:spPr bwMode="auto">
          <a:xfrm rot="10800000">
            <a:off x="3175000" y="4559300"/>
            <a:ext cx="666750" cy="633413"/>
          </a:xfrm>
          <a:prstGeom prst="line">
            <a:avLst/>
          </a:prstGeom>
          <a:noFill/>
          <a:ln w="635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rot="10800000">
            <a:off x="3886200" y="5207000"/>
            <a:ext cx="666750" cy="633413"/>
          </a:xfrm>
          <a:prstGeom prst="line">
            <a:avLst/>
          </a:prstGeom>
          <a:noFill/>
          <a:ln w="63500" cap="flat">
            <a:solidFill>
              <a:srgbClr val="FFFFFF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9" name="Rectangle 10"/>
          <p:cNvSpPr>
            <a:spLocks/>
          </p:cNvSpPr>
          <p:nvPr/>
        </p:nvSpPr>
        <p:spPr bwMode="auto">
          <a:xfrm>
            <a:off x="2394892" y="-32288"/>
            <a:ext cx="750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9688" bIns="0" anchor="ctr"/>
          <a:lstStyle/>
          <a:p>
            <a:pPr marL="39688" algn="ctr">
              <a:lnSpc>
                <a:spcPct val="85000"/>
              </a:lnSpc>
            </a:pPr>
            <a:r>
              <a:rPr lang="en-US" sz="3200" b="1" i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Why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map the sky?</a:t>
            </a:r>
          </a:p>
        </p:txBody>
      </p:sp>
      <p:sp>
        <p:nvSpPr>
          <p:cNvPr id="20" name="Rectangle 6"/>
          <p:cNvSpPr>
            <a:spLocks/>
          </p:cNvSpPr>
          <p:nvPr/>
        </p:nvSpPr>
        <p:spPr bwMode="auto">
          <a:xfrm>
            <a:off x="4364756" y="764704"/>
            <a:ext cx="7912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b="1" i="1" dirty="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Test the standard </a:t>
            </a:r>
            <a:r>
              <a:rPr lang="en-US" sz="1800" b="1" i="1" dirty="0" smtClean="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cosmological model</a:t>
            </a:r>
            <a:endParaRPr lang="en-US" sz="1800" b="1" i="1" dirty="0">
              <a:solidFill>
                <a:srgbClr val="0000FF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0E6BB-19B2-6040-920F-1AB543F5C9FB}" type="slidenum">
              <a:rPr lang="en-US"/>
              <a:pPr/>
              <a:t>30</a:t>
            </a:fld>
            <a:endParaRPr lang="en-US"/>
          </a:p>
        </p:txBody>
      </p:sp>
      <p:sp>
        <p:nvSpPr>
          <p:cNvPr id="10241" name="Line 1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243" name="Rectangle 3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2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0" y="914400"/>
            <a:ext cx="7724775" cy="0"/>
          </a:xfrm>
          <a:prstGeom prst="line">
            <a:avLst/>
          </a:prstGeom>
          <a:noFill/>
          <a:ln w="38100" cap="flat">
            <a:solidFill>
              <a:srgbClr val="00279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10246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068960"/>
            <a:ext cx="33401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3068960"/>
            <a:ext cx="33496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2754313" y="2908300"/>
            <a:ext cx="17462" cy="91916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6056313" y="2806700"/>
            <a:ext cx="1587" cy="72390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250" name="Rectangle 10"/>
          <p:cNvSpPr>
            <a:spLocks/>
          </p:cNvSpPr>
          <p:nvPr/>
        </p:nvSpPr>
        <p:spPr bwMode="auto">
          <a:xfrm>
            <a:off x="-36512" y="2636912"/>
            <a:ext cx="58326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These fluctuations of 1 part in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10</a:t>
            </a:r>
            <a:r>
              <a:rPr lang="en-US" sz="1600" baseline="3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5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gravitationally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grow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into </a:t>
            </a:r>
            <a:endParaRPr lang="en-US" sz="1600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0251" name="Rectangle 11"/>
          <p:cNvSpPr>
            <a:spLocks/>
          </p:cNvSpPr>
          <p:nvPr/>
        </p:nvSpPr>
        <p:spPr bwMode="auto">
          <a:xfrm>
            <a:off x="5364088" y="2606715"/>
            <a:ext cx="30351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..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these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~unity fluctuations today</a:t>
            </a:r>
          </a:p>
        </p:txBody>
      </p:sp>
      <p:sp>
        <p:nvSpPr>
          <p:cNvPr id="10252" name="Oval 12"/>
          <p:cNvSpPr>
            <a:spLocks/>
          </p:cNvSpPr>
          <p:nvPr/>
        </p:nvSpPr>
        <p:spPr bwMode="auto">
          <a:xfrm>
            <a:off x="2716213" y="3835400"/>
            <a:ext cx="101600" cy="101600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253" name="Oval 13"/>
          <p:cNvSpPr>
            <a:spLocks/>
          </p:cNvSpPr>
          <p:nvPr/>
        </p:nvSpPr>
        <p:spPr bwMode="auto">
          <a:xfrm>
            <a:off x="5878513" y="3619500"/>
            <a:ext cx="368300" cy="342900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254" name="Rectangle 14"/>
          <p:cNvSpPr>
            <a:spLocks/>
          </p:cNvSpPr>
          <p:nvPr/>
        </p:nvSpPr>
        <p:spPr bwMode="auto">
          <a:xfrm>
            <a:off x="516136" y="6165304"/>
            <a:ext cx="3983856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Universe at 300,000 years old (CMB)</a:t>
            </a:r>
          </a:p>
        </p:txBody>
      </p:sp>
      <p:sp>
        <p:nvSpPr>
          <p:cNvPr id="10255" name="Rectangle 15"/>
          <p:cNvSpPr>
            <a:spLocks/>
          </p:cNvSpPr>
          <p:nvPr/>
        </p:nvSpPr>
        <p:spPr bwMode="auto">
          <a:xfrm>
            <a:off x="5076056" y="6165304"/>
            <a:ext cx="347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Universe today (galaxy map)</a:t>
            </a:r>
          </a:p>
        </p:txBody>
      </p:sp>
      <p:grpSp>
        <p:nvGrpSpPr>
          <p:cNvPr id="10256" name="Group 16"/>
          <p:cNvGrpSpPr>
            <a:grpSpLocks/>
          </p:cNvGrpSpPr>
          <p:nvPr/>
        </p:nvGrpSpPr>
        <p:grpSpPr bwMode="auto">
          <a:xfrm>
            <a:off x="2768600" y="3406775"/>
            <a:ext cx="3238500" cy="566738"/>
            <a:chOff x="0" y="0"/>
            <a:chExt cx="2040" cy="357"/>
          </a:xfrm>
        </p:grpSpPr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 rot="10800000" flipH="1">
              <a:off x="16" y="125"/>
              <a:ext cx="2024" cy="14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>
              <a:off x="0" y="341"/>
              <a:ext cx="2040" cy="1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0259" name="Rectangle 19"/>
            <p:cNvSpPr>
              <a:spLocks/>
            </p:cNvSpPr>
            <p:nvPr/>
          </p:nvSpPr>
          <p:spPr bwMode="auto">
            <a:xfrm rot="-247805">
              <a:off x="690" y="29"/>
              <a:ext cx="83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 b="1">
                  <a:solidFill>
                    <a:srgbClr val="FF0000"/>
                  </a:solidFill>
                  <a:ea typeface="ＭＳ Ｐゴシック" charset="0"/>
                  <a:cs typeface="Times New Roman" charset="0"/>
                </a:rPr>
                <a:t>standard ruler</a:t>
              </a:r>
            </a:p>
          </p:txBody>
        </p:sp>
      </p:grpSp>
      <p:sp>
        <p:nvSpPr>
          <p:cNvPr id="10260" name="Rectangle 20"/>
          <p:cNvSpPr>
            <a:spLocks/>
          </p:cNvSpPr>
          <p:nvPr/>
        </p:nvSpPr>
        <p:spPr bwMode="auto">
          <a:xfrm>
            <a:off x="561650" y="1340768"/>
            <a:ext cx="6386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b="1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Precision dark energy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probe from BAO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scale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0262" name="Rectangle 22"/>
          <p:cNvSpPr>
            <a:spLocks/>
          </p:cNvSpPr>
          <p:nvPr/>
        </p:nvSpPr>
        <p:spPr bwMode="auto">
          <a:xfrm>
            <a:off x="38100" y="0"/>
            <a:ext cx="750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9688" bIns="0" anchor="ctr"/>
          <a:lstStyle/>
          <a:p>
            <a:pPr marL="39688" algn="ctr">
              <a:lnSpc>
                <a:spcPct val="85000"/>
              </a:lnSpc>
            </a:pPr>
            <a:r>
              <a:rPr lang="en-US" sz="3200" b="1" i="1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Why</a:t>
            </a:r>
            <a:r>
              <a:rPr lang="en-US" sz="3200" b="1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map the sky?</a:t>
            </a:r>
          </a:p>
        </p:txBody>
      </p:sp>
      <p:sp>
        <p:nvSpPr>
          <p:cNvPr id="25" name="Rectangle 9"/>
          <p:cNvSpPr>
            <a:spLocks/>
          </p:cNvSpPr>
          <p:nvPr/>
        </p:nvSpPr>
        <p:spPr bwMode="auto">
          <a:xfrm>
            <a:off x="584076" y="1772816"/>
            <a:ext cx="3771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We can use this as a </a:t>
            </a:r>
            <a:r>
              <a:rPr lang="ja-JP" altLang="en-US" sz="1600" dirty="0">
                <a:solidFill>
                  <a:srgbClr val="FF0000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1600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standard ruler</a:t>
            </a:r>
            <a:r>
              <a:rPr lang="ja-JP" altLang="en-US" sz="1600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endParaRPr lang="en-US" sz="1600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976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CA252-D34D-5C41-8C3B-FD08043F8648}" type="slidenum">
              <a:rPr lang="en-US"/>
              <a:pPr/>
              <a:t>31</a:t>
            </a:fld>
            <a:endParaRPr lang="en-US"/>
          </a:p>
        </p:txBody>
      </p:sp>
      <p:sp>
        <p:nvSpPr>
          <p:cNvPr id="11265" name="Line 1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1267" name="Rectangle 3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2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414338" y="671513"/>
            <a:ext cx="6464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465138" y="1701800"/>
            <a:ext cx="4826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5288" indent="-355600">
              <a:lnSpc>
                <a:spcPct val="87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Like supernovae, a geometrical probe of the expansion rate (and dark energy)</a:t>
            </a:r>
          </a:p>
          <a:p>
            <a:pPr marL="395288" indent="-355600">
              <a:lnSpc>
                <a:spcPct val="87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 acoustic oscillation scale depends on the sound speed and the propagation time</a:t>
            </a:r>
          </a:p>
          <a:p>
            <a:pPr marL="395288" indent="-355600">
              <a:lnSpc>
                <a:spcPct val="87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Anchored at recombination (z=1088) by the CMB</a:t>
            </a:r>
          </a:p>
          <a:p>
            <a:pPr marL="395288" indent="-355600">
              <a:lnSpc>
                <a:spcPct val="87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Orientation of ruler provides two different probes</a:t>
            </a:r>
          </a:p>
          <a:p>
            <a:pPr marL="395288" indent="-355600">
              <a:lnSpc>
                <a:spcPct val="87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Transverse rulers probes D</a:t>
            </a:r>
            <a:r>
              <a:rPr lang="en-US" sz="1600" b="1" baseline="-60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</a:t>
            </a: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(z)</a:t>
            </a:r>
          </a:p>
          <a:p>
            <a:pPr marL="395288" indent="-355600">
              <a:lnSpc>
                <a:spcPct val="87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Line of sight rulers probe H(z)</a:t>
            </a:r>
          </a:p>
          <a:p>
            <a:pPr marL="395288" indent="-355600">
              <a:lnSpc>
                <a:spcPct val="85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These depend on the matter-to-radiation ratio (Ω</a:t>
            </a:r>
            <a:r>
              <a:rPr lang="en-US" sz="2400" baseline="-310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</a:t>
            </a: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h</a:t>
            </a:r>
            <a:r>
              <a:rPr lang="en-US" sz="2400" baseline="380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</a:t>
            </a: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) and the baryon-to-photon ratio (Ω</a:t>
            </a:r>
            <a:r>
              <a:rPr lang="en-US" sz="2400" baseline="-310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</a:t>
            </a: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h</a:t>
            </a:r>
            <a:r>
              <a:rPr lang="en-US" sz="2400" baseline="380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</a:t>
            </a: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)</a:t>
            </a:r>
          </a:p>
          <a:p>
            <a:pPr marL="395288" indent="-355600">
              <a:lnSpc>
                <a:spcPct val="85000"/>
              </a:lnSpc>
              <a:spcBef>
                <a:spcPts val="400"/>
              </a:spcBef>
              <a:buSzPct val="80000"/>
              <a:buFont typeface="Wingdings" charset="0"/>
              <a:buChar char="Ø"/>
              <a:tabLst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250825" algn="l"/>
                <a:tab pos="654050" algn="l"/>
                <a:tab pos="1296988" algn="l"/>
                <a:tab pos="1939925" algn="l"/>
                <a:tab pos="2582863" algn="l"/>
                <a:tab pos="833438" algn="l"/>
                <a:tab pos="952500" algn="l"/>
              </a:tabLst>
            </a:pPr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Only need to make 3D maps (angles + redshifts)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457200" y="5602560"/>
            <a:ext cx="8470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407988" indent="-368300">
              <a:lnSpc>
                <a:spcPct val="91000"/>
              </a:lnSpc>
              <a:spcBef>
                <a:spcPts val="338"/>
              </a:spcBef>
              <a:buSzPct val="80000"/>
              <a:buFont typeface="Wingdings" charset="0"/>
              <a:buChar char="Ø"/>
              <a:tabLst>
                <a:tab pos="833438" algn="l"/>
                <a:tab pos="952500" algn="l"/>
                <a:tab pos="1600200" algn="l"/>
                <a:tab pos="2235200" algn="l"/>
                <a:tab pos="2882900" algn="l"/>
                <a:tab pos="833438" algn="l"/>
                <a:tab pos="952500" algn="l"/>
                <a:tab pos="1600200" algn="l"/>
                <a:tab pos="2235200" algn="l"/>
                <a:tab pos="2882900" algn="l"/>
                <a:tab pos="833438" algn="l"/>
                <a:tab pos="952500" algn="l"/>
                <a:tab pos="1600200" algn="l"/>
                <a:tab pos="2235200" algn="l"/>
                <a:tab pos="2882900" algn="l"/>
              </a:tabLst>
            </a:pPr>
            <a:r>
              <a:rPr lang="en-US" sz="16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Ruler is inconveniently long → 150 </a:t>
            </a:r>
            <a:r>
              <a:rPr lang="en-US" sz="160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Mpc</a:t>
            </a:r>
            <a:r>
              <a:rPr lang="en-US" sz="16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= 450 million light years</a:t>
            </a:r>
          </a:p>
          <a:p>
            <a:pPr marL="407988" indent="-368300">
              <a:lnSpc>
                <a:spcPct val="91000"/>
              </a:lnSpc>
              <a:spcBef>
                <a:spcPts val="338"/>
              </a:spcBef>
              <a:buSzPct val="80000"/>
              <a:buFont typeface="Wingdings" charset="0"/>
              <a:buChar char="Ø"/>
              <a:tabLst>
                <a:tab pos="833438" algn="l"/>
                <a:tab pos="952500" algn="l"/>
                <a:tab pos="1600200" algn="l"/>
                <a:tab pos="2235200" algn="l"/>
                <a:tab pos="2882900" algn="l"/>
                <a:tab pos="833438" algn="l"/>
                <a:tab pos="952500" algn="l"/>
                <a:tab pos="1600200" algn="l"/>
                <a:tab pos="2235200" algn="l"/>
                <a:tab pos="2882900" algn="l"/>
                <a:tab pos="833438" algn="l"/>
                <a:tab pos="952500" algn="l"/>
                <a:tab pos="1600200" algn="l"/>
                <a:tab pos="2235200" algn="l"/>
                <a:tab pos="28829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Statistical measure of a small signal → Requires mapping millions of </a:t>
            </a:r>
            <a:r>
              <a:rPr lang="en-US" sz="1600" b="1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objects</a:t>
            </a:r>
            <a:endParaRPr lang="en-US" sz="1600" b="1" dirty="0">
              <a:solidFill>
                <a:schemeClr val="tx1"/>
              </a:solidFill>
              <a:latin typeface="Gill Sans" charset="0"/>
              <a:ea typeface="ＭＳ Ｐゴシック" charset="0"/>
              <a:cs typeface="Lucida Grande" charset="0"/>
              <a:sym typeface="Gill Sans" charset="0"/>
            </a:endParaRPr>
          </a:p>
        </p:txBody>
      </p:sp>
      <p:sp>
        <p:nvSpPr>
          <p:cNvPr id="11272" name="Rectangle 8"/>
          <p:cNvSpPr>
            <a:spLocks/>
          </p:cNvSpPr>
          <p:nvPr/>
        </p:nvSpPr>
        <p:spPr bwMode="auto">
          <a:xfrm>
            <a:off x="414338" y="1171575"/>
            <a:ext cx="6464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2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What we like...</a:t>
            </a:r>
          </a:p>
        </p:txBody>
      </p:sp>
      <p:sp>
        <p:nvSpPr>
          <p:cNvPr id="11273" name="Rectangle 9"/>
          <p:cNvSpPr>
            <a:spLocks/>
          </p:cNvSpPr>
          <p:nvPr/>
        </p:nvSpPr>
        <p:spPr bwMode="auto">
          <a:xfrm>
            <a:off x="485775" y="5098132"/>
            <a:ext cx="6464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2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What we don</a:t>
            </a:r>
            <a:r>
              <a:rPr lang="ja-JP" altLang="en-US" sz="2200" dirty="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2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 like...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4419600"/>
            <a:ext cx="16478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2003425"/>
            <a:ext cx="3111500" cy="2333625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Rectangle 12"/>
          <p:cNvSpPr>
            <a:spLocks/>
          </p:cNvSpPr>
          <p:nvPr/>
        </p:nvSpPr>
        <p:spPr bwMode="auto">
          <a:xfrm>
            <a:off x="38100" y="0"/>
            <a:ext cx="750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9688" bIns="0" anchor="ctr"/>
          <a:lstStyle/>
          <a:p>
            <a:pPr marL="39688" algn="ctr">
              <a:lnSpc>
                <a:spcPct val="85000"/>
              </a:lnSpc>
            </a:pPr>
            <a:r>
              <a:rPr lang="en-US" sz="3200" b="1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BAO and dark energy</a:t>
            </a:r>
          </a:p>
        </p:txBody>
      </p:sp>
      <p:sp>
        <p:nvSpPr>
          <p:cNvPr id="15" name="Rectangle 7"/>
          <p:cNvSpPr>
            <a:spLocks/>
          </p:cNvSpPr>
          <p:nvPr/>
        </p:nvSpPr>
        <p:spPr bwMode="auto">
          <a:xfrm>
            <a:off x="5292080" y="980728"/>
            <a:ext cx="367240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6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Important note: We need only sparsely sample these tracers</a:t>
            </a:r>
          </a:p>
          <a:p>
            <a:pPr marL="39688"/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Requirement: Sample linear modes at 100 h</a:t>
            </a:r>
            <a:r>
              <a:rPr lang="en-US" sz="1600" baseline="3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</a:t>
            </a:r>
            <a:r>
              <a:rPr lang="en-US" sz="1600" baseline="3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Mpc</a:t>
            </a:r>
            <a:endParaRPr lang="en-US" sz="16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51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22EF-7954-C642-A824-407E872FA8E2}" type="slidenum">
              <a:rPr lang="en-US"/>
              <a:pPr/>
              <a:t>4</a:t>
            </a:fld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32000"/>
            <a:ext cx="40259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72" name="Rectangle 4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3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7176" name="Rectangle 8"/>
          <p:cNvSpPr>
            <a:spLocks/>
          </p:cNvSpPr>
          <p:nvPr/>
        </p:nvSpPr>
        <p:spPr bwMode="auto">
          <a:xfrm>
            <a:off x="1026740" y="0"/>
            <a:ext cx="750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9688" bIns="0" anchor="ctr"/>
          <a:lstStyle/>
          <a:p>
            <a:pPr marL="39688" algn="ctr">
              <a:lnSpc>
                <a:spcPct val="85000"/>
              </a:lnSpc>
            </a:pPr>
            <a:r>
              <a:rPr lang="en-US" sz="3200" b="1" i="1" dirty="0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Why</a:t>
            </a:r>
            <a:r>
              <a:rPr lang="en-US" sz="3200" b="1" dirty="0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map the sky?</a:t>
            </a:r>
          </a:p>
        </p:txBody>
      </p:sp>
      <p:sp>
        <p:nvSpPr>
          <p:cNvPr id="7177" name="Rectangle 9"/>
          <p:cNvSpPr>
            <a:spLocks/>
          </p:cNvSpPr>
          <p:nvPr/>
        </p:nvSpPr>
        <p:spPr bwMode="auto">
          <a:xfrm>
            <a:off x="198438" y="1143000"/>
            <a:ext cx="8229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Today</a:t>
            </a:r>
            <a:r>
              <a:rPr lang="ja-JP" altLang="en-US" sz="2400" b="1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maps of the Universe</a:t>
            </a:r>
          </a:p>
        </p:txBody>
      </p:sp>
      <p:sp>
        <p:nvSpPr>
          <p:cNvPr id="7178" name="Rectangle 10"/>
          <p:cNvSpPr>
            <a:spLocks/>
          </p:cNvSpPr>
          <p:nvPr/>
        </p:nvSpPr>
        <p:spPr bwMode="auto">
          <a:xfrm>
            <a:off x="185738" y="1556792"/>
            <a:ext cx="5257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SDSS galaxy redshift map</a:t>
            </a:r>
          </a:p>
        </p:txBody>
      </p:sp>
      <p:sp>
        <p:nvSpPr>
          <p:cNvPr id="7179" name="Rectangle 11"/>
          <p:cNvSpPr>
            <a:spLocks/>
          </p:cNvSpPr>
          <p:nvPr/>
        </p:nvSpPr>
        <p:spPr bwMode="auto">
          <a:xfrm>
            <a:off x="4902200" y="965200"/>
            <a:ext cx="2730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838200" algn="l"/>
                <a:tab pos="2946400" algn="l"/>
              </a:tabLst>
            </a:pPr>
            <a:r>
              <a:rPr lang="en-US" sz="18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Turn-over depends upon horizon size at matter-radiation equality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rot="10800000">
            <a:off x="5829300" y="1866900"/>
            <a:ext cx="76200" cy="876300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81" name="Rectangle 13"/>
          <p:cNvSpPr>
            <a:spLocks/>
          </p:cNvSpPr>
          <p:nvPr/>
        </p:nvSpPr>
        <p:spPr bwMode="auto">
          <a:xfrm>
            <a:off x="6575425" y="1905000"/>
            <a:ext cx="2590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838200" algn="l"/>
                <a:tab pos="2946400" algn="l"/>
              </a:tabLst>
            </a:pPr>
            <a:r>
              <a:rPr lang="en-US" sz="18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Sound horizon scale at recombination (BAO)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rot="10800000">
            <a:off x="7442200" y="2590800"/>
            <a:ext cx="38100" cy="1041400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83" name="Rectangle 15"/>
          <p:cNvSpPr>
            <a:spLocks/>
          </p:cNvSpPr>
          <p:nvPr/>
        </p:nvSpPr>
        <p:spPr bwMode="auto">
          <a:xfrm>
            <a:off x="4298280" y="5803900"/>
            <a:ext cx="279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838200" algn="l"/>
                <a:tab pos="2946400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Galaxy halo occupation of dark matter halos (HOD)</a:t>
            </a: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H="1">
            <a:off x="6743700" y="4457700"/>
            <a:ext cx="1257300" cy="1320800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8521700" y="5029200"/>
            <a:ext cx="0" cy="838200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7186" name="Rectangle 18"/>
          <p:cNvSpPr>
            <a:spLocks/>
          </p:cNvSpPr>
          <p:nvPr/>
        </p:nvSpPr>
        <p:spPr bwMode="auto">
          <a:xfrm>
            <a:off x="7861300" y="5803900"/>
            <a:ext cx="1104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838200" algn="l"/>
                <a:tab pos="2946400" algn="l"/>
              </a:tabLst>
            </a:pPr>
            <a:r>
              <a:rPr lang="en-US" sz="18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Nonlinear growth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639305" cy="361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Rectangle 10"/>
          <p:cNvSpPr>
            <a:spLocks/>
          </p:cNvSpPr>
          <p:nvPr/>
        </p:nvSpPr>
        <p:spPr bwMode="auto">
          <a:xfrm>
            <a:off x="169168" y="5557068"/>
            <a:ext cx="4690864" cy="104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What did we learn?</a:t>
            </a:r>
          </a:p>
          <a:p>
            <a:pPr marL="39688"/>
            <a:r>
              <a:rPr lang="en-US" sz="20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Grav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growth explains CMB fluctuations → galaxy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C6B19-F063-7649-8051-32085E75D3C7}" type="slidenum">
              <a:rPr lang="en-US"/>
              <a:pPr/>
              <a:t>5</a:t>
            </a:fld>
            <a:endParaRPr lang="en-US"/>
          </a:p>
        </p:txBody>
      </p:sp>
      <p:sp>
        <p:nvSpPr>
          <p:cNvPr id="14337" name="Rectangle 1"/>
          <p:cNvSpPr>
            <a:spLocks/>
          </p:cNvSpPr>
          <p:nvPr/>
        </p:nvSpPr>
        <p:spPr bwMode="auto">
          <a:xfrm>
            <a:off x="38100" y="0"/>
            <a:ext cx="7505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9688" bIns="0" anchor="ctr"/>
          <a:lstStyle/>
          <a:p>
            <a:pPr marL="39688" algn="ctr">
              <a:lnSpc>
                <a:spcPct val="85000"/>
              </a:lnSpc>
            </a:pPr>
            <a:r>
              <a:rPr lang="en-US" sz="3200" b="1">
                <a:solidFill>
                  <a:srgbClr val="00279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BAO from 3-D maps: SDSS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2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75" y="963612"/>
            <a:ext cx="5465763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3" name="AutoShape 7"/>
          <p:cNvSpPr>
            <a:spLocks/>
          </p:cNvSpPr>
          <p:nvPr/>
        </p:nvSpPr>
        <p:spPr bwMode="auto">
          <a:xfrm>
            <a:off x="3491880" y="3789040"/>
            <a:ext cx="228600" cy="215900"/>
          </a:xfrm>
          <a:custGeom>
            <a:avLst/>
            <a:gdLst/>
            <a:ahLst/>
            <a:cxnLst/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406650"/>
            <a:ext cx="41132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6" name="Line 10"/>
          <p:cNvSpPr>
            <a:spLocks noChangeShapeType="1"/>
          </p:cNvSpPr>
          <p:nvPr/>
        </p:nvSpPr>
        <p:spPr bwMode="auto">
          <a:xfrm rot="10800000" flipH="1">
            <a:off x="7505700" y="3149600"/>
            <a:ext cx="7938" cy="365125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4347" name="Rectangle 11"/>
          <p:cNvSpPr>
            <a:spLocks/>
          </p:cNvSpPr>
          <p:nvPr/>
        </p:nvSpPr>
        <p:spPr bwMode="auto">
          <a:xfrm>
            <a:off x="7031038" y="2832100"/>
            <a:ext cx="10080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BAO peak</a:t>
            </a:r>
          </a:p>
        </p:txBody>
      </p:sp>
      <p:sp>
        <p:nvSpPr>
          <p:cNvPr id="14348" name="Rectangle 12"/>
          <p:cNvSpPr>
            <a:spLocks/>
          </p:cNvSpPr>
          <p:nvPr/>
        </p:nvSpPr>
        <p:spPr bwMode="auto">
          <a:xfrm>
            <a:off x="1562100" y="968276"/>
            <a:ext cx="2070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First detection</a:t>
            </a:r>
          </a:p>
        </p:txBody>
      </p:sp>
      <p:sp>
        <p:nvSpPr>
          <p:cNvPr id="14349" name="Rectangle 13"/>
          <p:cNvSpPr>
            <a:spLocks/>
          </p:cNvSpPr>
          <p:nvPr/>
        </p:nvSpPr>
        <p:spPr bwMode="auto">
          <a:xfrm>
            <a:off x="4960938" y="6108700"/>
            <a:ext cx="19578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Eisenstein et al 2005</a:t>
            </a:r>
          </a:p>
        </p:txBody>
      </p:sp>
      <p:sp>
        <p:nvSpPr>
          <p:cNvPr id="14350" name="Rectangle 14"/>
          <p:cNvSpPr>
            <a:spLocks/>
          </p:cNvSpPr>
          <p:nvPr/>
        </p:nvSpPr>
        <p:spPr bwMode="auto">
          <a:xfrm>
            <a:off x="4724400" y="1057548"/>
            <a:ext cx="44831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</a:tabLst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SDSS luminous red galaxies (LRGs)</a:t>
            </a:r>
          </a:p>
          <a:p>
            <a:pPr marL="39688">
              <a:tabLst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</a:tabLst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Sparse sampled at 10</a:t>
            </a:r>
            <a:r>
              <a:rPr lang="en-US" sz="1600" baseline="3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-4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galaxies/Mpc</a:t>
            </a:r>
            <a:r>
              <a:rPr lang="en-US" sz="1600" baseline="3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  <a:endParaRPr lang="en-US" sz="1600" dirty="0">
              <a:solidFill>
                <a:schemeClr val="tx1"/>
              </a:solidFill>
              <a:latin typeface="Arial" charset="0"/>
              <a:ea typeface="ＭＳ Ｐゴシック" charset="0"/>
              <a:cs typeface="Lucida Grande" charset="0"/>
              <a:sym typeface="Arial" charset="0"/>
            </a:endParaRPr>
          </a:p>
          <a:p>
            <a:pPr marL="39688">
              <a:tabLst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</a:tabLst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Lucida Grande" charset="0"/>
                <a:sym typeface="Arial" charset="0"/>
              </a:rPr>
              <a:t>    47,000 galaxies over 4000 deg</a:t>
            </a:r>
            <a:r>
              <a:rPr lang="en-US" sz="1600" baseline="3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 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by 2004</a:t>
            </a:r>
          </a:p>
          <a:p>
            <a:pPr marL="39688">
              <a:tabLst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</a:tabLst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80,000 galaxies over 8000 deg</a:t>
            </a:r>
            <a:r>
              <a:rPr lang="en-US" sz="1600" baseline="3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 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by July 2008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59288" y="6515100"/>
            <a:ext cx="228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C6E67A58-BCF6-A24E-87A4-69B546834D94}" type="slidenum">
              <a:rPr lang="en-US" sz="1800" b="1">
                <a:cs typeface="Times New Roman" charset="0"/>
              </a:rPr>
              <a:pPr algn="ctr"/>
              <a:t>5</a:t>
            </a:fld>
            <a:endParaRPr lang="en-US" sz="1800" b="1"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25D9E-7CB8-EF43-B221-275E651F6568}" type="slidenum">
              <a:rPr lang="en-US"/>
              <a:pPr/>
              <a:t>6</a:t>
            </a:fld>
            <a:endParaRPr lang="en-US"/>
          </a:p>
        </p:txBody>
      </p:sp>
      <p:sp>
        <p:nvSpPr>
          <p:cNvPr id="18433" name="Rectangle 1"/>
          <p:cNvSpPr>
            <a:spLocks/>
          </p:cNvSpPr>
          <p:nvPr/>
        </p:nvSpPr>
        <p:spPr bwMode="auto">
          <a:xfrm>
            <a:off x="279400" y="965200"/>
            <a:ext cx="7708900" cy="863600"/>
          </a:xfrm>
          <a:prstGeom prst="rect">
            <a:avLst/>
          </a:prstGeom>
          <a:solidFill>
            <a:srgbClr val="7F007F">
              <a:alpha val="26666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8434" name="AutoShape 2"/>
          <p:cNvSpPr>
            <a:spLocks/>
          </p:cNvSpPr>
          <p:nvPr/>
        </p:nvSpPr>
        <p:spPr bwMode="auto">
          <a:xfrm>
            <a:off x="5168900" y="5765800"/>
            <a:ext cx="3289300" cy="469900"/>
          </a:xfrm>
          <a:prstGeom prst="roundRect">
            <a:avLst>
              <a:gd name="adj" fmla="val 40537"/>
            </a:avLst>
          </a:prstGeom>
          <a:solidFill>
            <a:srgbClr val="7F007F">
              <a:alpha val="26666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325438" y="977900"/>
            <a:ext cx="7531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Two simultaneous spectroscopic surveys from 2009-2014</a:t>
            </a:r>
          </a:p>
          <a:p>
            <a:pPr marL="39688"/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➙ </a:t>
            </a:r>
            <a:r>
              <a:rPr lang="en-US" sz="1600" b="1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BAO from 1.5 million galaxies at z=0.3, 0.6</a:t>
            </a:r>
            <a:endParaRPr lang="en-US" sz="160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39688"/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➙ BAO from 160,000 QSOs at 2.2&lt;z&lt;3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8438" name="Rectangle 6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2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18440" name="Rectangle 8"/>
          <p:cNvSpPr>
            <a:spLocks/>
          </p:cNvSpPr>
          <p:nvPr/>
        </p:nvSpPr>
        <p:spPr bwMode="auto">
          <a:xfrm>
            <a:off x="5143500" y="3390900"/>
            <a:ext cx="4483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</a:tabLst>
            </a:pPr>
            <a:r>
              <a:rPr lang="en-US" sz="16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SDSS luminous red galaxies (LRGs)</a:t>
            </a:r>
          </a:p>
          <a:p>
            <a:pPr marL="39688">
              <a:tabLst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</a:tabLst>
            </a:pPr>
            <a:r>
              <a:rPr lang="en-US" sz="16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  80,000 galaxies</a:t>
            </a:r>
          </a:p>
          <a:p>
            <a:pPr marL="39688">
              <a:tabLst>
                <a:tab pos="749300" algn="l"/>
                <a:tab pos="4503738" algn="l"/>
                <a:tab pos="749300" algn="l"/>
                <a:tab pos="4503738" algn="l"/>
                <a:tab pos="749300" algn="l"/>
                <a:tab pos="4503738" algn="l"/>
              </a:tabLst>
            </a:pPr>
            <a:r>
              <a:rPr lang="en-US" sz="16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  Sparse sampled at 10</a:t>
            </a:r>
            <a:r>
              <a:rPr lang="en-US" sz="1600" baseline="320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-4</a:t>
            </a:r>
            <a:r>
              <a:rPr lang="en-US" sz="16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galaxies/(h</a:t>
            </a:r>
            <a:r>
              <a:rPr lang="en-US" sz="1600" baseline="320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-1</a:t>
            </a:r>
            <a:r>
              <a:rPr lang="en-US" sz="16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Mpc)</a:t>
            </a:r>
            <a:r>
              <a:rPr lang="en-US" sz="1600" baseline="32000">
                <a:solidFill>
                  <a:srgbClr val="00FF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3</a:t>
            </a:r>
          </a:p>
        </p:txBody>
      </p:sp>
      <p:sp>
        <p:nvSpPr>
          <p:cNvPr id="18441" name="Rectangle 9"/>
          <p:cNvSpPr>
            <a:spLocks/>
          </p:cNvSpPr>
          <p:nvPr/>
        </p:nvSpPr>
        <p:spPr bwMode="auto">
          <a:xfrm>
            <a:off x="5257800" y="4615904"/>
            <a:ext cx="42545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</a:tabLst>
            </a:pPr>
            <a:r>
              <a:rPr lang="en-US" sz="1600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BOSS red galaxies</a:t>
            </a:r>
          </a:p>
          <a:p>
            <a:pPr marL="39688">
              <a:tabLst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</a:tabLst>
            </a:pPr>
            <a:r>
              <a:rPr lang="en-US" sz="1600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10,000 deg</a:t>
            </a:r>
            <a:r>
              <a:rPr lang="en-US" sz="1600" baseline="32000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</a:t>
            </a:r>
            <a:endParaRPr lang="en-US" sz="1600" dirty="0">
              <a:solidFill>
                <a:srgbClr val="FF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39688">
              <a:tabLst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</a:tabLst>
            </a:pPr>
            <a:r>
              <a:rPr lang="en-US" sz="1600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5x sample density </a:t>
            </a:r>
          </a:p>
          <a:p>
            <a:pPr marL="39688">
              <a:tabLst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</a:tabLst>
            </a:pPr>
            <a:r>
              <a:rPr lang="en-US" sz="1600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2x volume</a:t>
            </a:r>
          </a:p>
          <a:p>
            <a:pPr marL="39688">
              <a:tabLst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</a:tabLst>
            </a:pPr>
            <a:endParaRPr lang="en-US" sz="1600" dirty="0">
              <a:solidFill>
                <a:srgbClr val="FF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39688">
              <a:tabLst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  <a:tab pos="749300" algn="l"/>
                <a:tab pos="4271963" algn="l"/>
              </a:tabLst>
            </a:pPr>
            <a:r>
              <a:rPr lang="en-US" sz="1600" dirty="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Turn this photo-z map </a:t>
            </a:r>
            <a:r>
              <a:rPr lang="en-US" sz="16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Zapf Dingbats" charset="0"/>
                <a:sym typeface="Gill Sans" charset="0"/>
              </a:rPr>
              <a:t>➙ 3-D map</a:t>
            </a:r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3" y="1556792"/>
            <a:ext cx="4817691" cy="623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3" name="AutoShape 11"/>
          <p:cNvSpPr>
            <a:spLocks/>
          </p:cNvSpPr>
          <p:nvPr/>
        </p:nvSpPr>
        <p:spPr bwMode="auto">
          <a:xfrm>
            <a:off x="3995936" y="4365104"/>
            <a:ext cx="228600" cy="215900"/>
          </a:xfrm>
          <a:custGeom>
            <a:avLst/>
            <a:gdLst/>
            <a:ahLst/>
            <a:cxnLst/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8445" name="Rectangle 13"/>
          <p:cNvSpPr>
            <a:spLocks/>
          </p:cNvSpPr>
          <p:nvPr/>
        </p:nvSpPr>
        <p:spPr bwMode="auto">
          <a:xfrm>
            <a:off x="5156200" y="2400300"/>
            <a:ext cx="4191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749300" algn="l"/>
                <a:tab pos="4210050" algn="l"/>
                <a:tab pos="749300" algn="l"/>
                <a:tab pos="4210050" algn="l"/>
                <a:tab pos="749300" algn="l"/>
                <a:tab pos="4210050" algn="l"/>
              </a:tabLst>
            </a:pPr>
            <a:r>
              <a:rPr lang="en-US" sz="160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SDSS main galaxy survey</a:t>
            </a:r>
          </a:p>
          <a:p>
            <a:pPr marL="39688">
              <a:tabLst>
                <a:tab pos="749300" algn="l"/>
                <a:tab pos="4210050" algn="l"/>
                <a:tab pos="749300" algn="l"/>
                <a:tab pos="4210050" algn="l"/>
                <a:tab pos="749300" algn="l"/>
                <a:tab pos="4210050" algn="l"/>
              </a:tabLst>
            </a:pPr>
            <a:r>
              <a:rPr lang="en-US" sz="160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  ~1 million galaxies</a:t>
            </a:r>
          </a:p>
          <a:p>
            <a:pPr marL="39688">
              <a:tabLst>
                <a:tab pos="749300" algn="l"/>
                <a:tab pos="4210050" algn="l"/>
                <a:tab pos="749300" algn="l"/>
                <a:tab pos="4210050" algn="l"/>
                <a:tab pos="749300" algn="l"/>
                <a:tab pos="4210050" algn="l"/>
              </a:tabLst>
            </a:pPr>
            <a:r>
              <a:rPr lang="en-US" sz="160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  Too little volume for BAO</a:t>
            </a:r>
          </a:p>
        </p:txBody>
      </p:sp>
      <p:sp>
        <p:nvSpPr>
          <p:cNvPr id="18447" name="Rectangle 15"/>
          <p:cNvSpPr>
            <a:spLocks/>
          </p:cNvSpPr>
          <p:nvPr/>
        </p:nvSpPr>
        <p:spPr bwMode="auto">
          <a:xfrm>
            <a:off x="53975" y="101600"/>
            <a:ext cx="9105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BOSS == Baryon Oscillation Spectroscopic Survey</a:t>
            </a:r>
          </a:p>
          <a:p>
            <a:pPr marL="39688"/>
            <a:r>
              <a:rPr lang="en-US" sz="2400" b="1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SDSS-III</a:t>
            </a:r>
            <a:endParaRPr lang="en-US" sz="2400" b="1" dirty="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13" y="548680"/>
            <a:ext cx="1504512" cy="225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026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DFD51-0801-E743-B6C6-9D0553123397}" type="slidenum">
              <a:rPr lang="en-US"/>
              <a:pPr/>
              <a:t>7</a:t>
            </a:fld>
            <a:endParaRPr lang="en-US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-350838"/>
            <a:ext cx="6997700" cy="940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25000"/>
                  </a:scheme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6" name="Line 2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4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6870" name="Rectangle 6"/>
          <p:cNvSpPr>
            <a:spLocks/>
          </p:cNvSpPr>
          <p:nvPr/>
        </p:nvSpPr>
        <p:spPr bwMode="auto">
          <a:xfrm>
            <a:off x="820738" y="6515100"/>
            <a:ext cx="3413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1066800" algn="l"/>
              </a:tabLst>
            </a:pPr>
            <a:r>
              <a:rPr lang="en-US"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David Schlegel, Madrid, 20 Sep 2010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876800" y="6527800"/>
            <a:ext cx="342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96498E72-ABBD-ED48-9CF1-D8530B95C402}" type="slidenum">
              <a:rPr lang="en-US" sz="1800" b="1">
                <a:cs typeface="Times New Roman" charset="0"/>
              </a:rPr>
              <a:pPr algn="ctr"/>
              <a:t>7</a:t>
            </a:fld>
            <a:endParaRPr lang="en-US" sz="1800" b="1">
              <a:cs typeface="Times New Roman" charset="0"/>
            </a:endParaRP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755576" y="1700808"/>
            <a:ext cx="91313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9688" bIns="0"/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BigBOSS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Design Philosophy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Zapf Dingbats" charset="0"/>
                <a:sym typeface="Arial" charset="0"/>
              </a:rPr>
              <a:t>➫ Optimize for z</a:t>
            </a:r>
            <a:r>
              <a:rPr lang="ja-JP" altLang="en-US" sz="2400" b="1" dirty="0">
                <a:solidFill>
                  <a:schemeClr val="tx1"/>
                </a:solidFill>
                <a:latin typeface="Arial"/>
                <a:ea typeface="ＭＳ Ｐゴシック" charset="0"/>
                <a:cs typeface="Zapf Dingbats" charset="0"/>
                <a:sym typeface="Arial" charset="0"/>
              </a:rPr>
              <a:t>’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Zapf Dingbats" charset="0"/>
                <a:sym typeface="Arial" charset="0"/>
              </a:rPr>
              <a:t>s only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Zapf Dingbats" charset="0"/>
                <a:sym typeface="Arial" charset="0"/>
              </a:rPr>
              <a:t>➫ Simple design ⇔ high throughput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Zapf Dingbats" charset="0"/>
                <a:sym typeface="Arial" charset="0"/>
              </a:rPr>
              <a:t>➫ </a:t>
            </a:r>
            <a:r>
              <a:rPr lang="ja-JP" altLang="en-US" sz="2400" b="1" dirty="0">
                <a:solidFill>
                  <a:schemeClr val="tx1"/>
                </a:solidFill>
                <a:latin typeface="Arial"/>
                <a:ea typeface="ＭＳ Ｐゴシック" charset="0"/>
                <a:cs typeface="Zapf Dingbats" charset="0"/>
                <a:sym typeface="Arial" charset="0"/>
              </a:rPr>
              <a:t>“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Zapf Dingbats" charset="0"/>
                <a:sym typeface="Arial" charset="0"/>
              </a:rPr>
              <a:t>Full-sky</a:t>
            </a:r>
            <a:r>
              <a:rPr lang="ja-JP" altLang="en-US" sz="2400" b="1" dirty="0">
                <a:solidFill>
                  <a:schemeClr val="tx1"/>
                </a:solidFill>
                <a:latin typeface="Arial"/>
                <a:ea typeface="ＭＳ Ｐゴシック" charset="0"/>
                <a:cs typeface="Zapf Dingbats" charset="0"/>
                <a:sym typeface="Arial" charset="0"/>
              </a:rPr>
              <a:t>”</a:t>
            </a:r>
            <a:endParaRPr lang="en-US" sz="2400" b="1" dirty="0">
              <a:solidFill>
                <a:schemeClr val="tx1"/>
              </a:solidFill>
              <a:latin typeface="Arial" charset="0"/>
              <a:ea typeface="ＭＳ Ｐゴシック" charset="0"/>
              <a:cs typeface="Zapf Dingbats" charset="0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Line 1"/>
          <p:cNvSpPr>
            <a:spLocks noChangeShapeType="1"/>
          </p:cNvSpPr>
          <p:nvPr/>
        </p:nvSpPr>
        <p:spPr bwMode="auto">
          <a:xfrm flipH="1">
            <a:off x="0" y="9144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0962" name="Line 2"/>
          <p:cNvSpPr>
            <a:spLocks noChangeShapeType="1"/>
          </p:cNvSpPr>
          <p:nvPr/>
        </p:nvSpPr>
        <p:spPr bwMode="auto">
          <a:xfrm flipH="1">
            <a:off x="0" y="6527800"/>
            <a:ext cx="91821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3188"/>
            <a:ext cx="2763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/>
          </p:cNvSpPr>
          <p:nvPr/>
        </p:nvSpPr>
        <p:spPr bwMode="auto">
          <a:xfrm>
            <a:off x="6286500" y="6515100"/>
            <a:ext cx="3162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066800" algn="l"/>
              </a:tabLst>
            </a:pPr>
            <a:r>
              <a:rPr lang="en-US" sz="1800" b="1" u="sng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  <a:hlinkClick r:id="rId3"/>
              </a:rPr>
              <a:t>http://bigboss.lbl.gov</a:t>
            </a:r>
            <a:endParaRPr lang="en-US" sz="1800" b="1" u="sng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40966" name="Rectangle 6"/>
          <p:cNvSpPr>
            <a:spLocks/>
          </p:cNvSpPr>
          <p:nvPr/>
        </p:nvSpPr>
        <p:spPr bwMode="auto">
          <a:xfrm>
            <a:off x="228600" y="1320800"/>
            <a:ext cx="5295900" cy="927100"/>
          </a:xfrm>
          <a:prstGeom prst="rect">
            <a:avLst/>
          </a:prstGeom>
          <a:solidFill>
            <a:srgbClr val="7F007F">
              <a:alpha val="26274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0967" name="Rectangle 7"/>
          <p:cNvSpPr>
            <a:spLocks/>
          </p:cNvSpPr>
          <p:nvPr/>
        </p:nvSpPr>
        <p:spPr bwMode="auto">
          <a:xfrm>
            <a:off x="355600" y="1320800"/>
            <a:ext cx="75311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bIns="50800"/>
          <a:lstStyle/>
          <a:p>
            <a:pPr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8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Simultaneous spectroscopic surveys from 2017-2022</a:t>
            </a:r>
          </a:p>
          <a:p>
            <a:pPr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8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➙ BAO from </a:t>
            </a: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40 </a:t>
            </a:r>
            <a:r>
              <a:rPr lang="en-US" sz="18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million galaxies at 0 &lt; z &lt; 2</a:t>
            </a:r>
          </a:p>
          <a:p>
            <a:pPr>
              <a:tabLst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  <a:tab pos="749300" algn="l"/>
                <a:tab pos="749300" algn="l"/>
                <a:tab pos="749300" algn="l"/>
                <a:tab pos="749300" algn="l"/>
                <a:tab pos="749300" algn="l"/>
                <a:tab pos="1282700" algn="l"/>
              </a:tabLst>
            </a:pPr>
            <a:r>
              <a:rPr lang="en-US" sz="18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➙ BAO from 1</a:t>
            </a:r>
            <a:r>
              <a:rPr lang="en-US" sz="1800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million QSOs at 2&lt;z&lt;3.5</a:t>
            </a:r>
          </a:p>
        </p:txBody>
      </p:sp>
      <p:pic>
        <p:nvPicPr>
          <p:cNvPr id="40968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692400"/>
            <a:ext cx="35052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2679700"/>
            <a:ext cx="31369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311150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Line 11"/>
          <p:cNvSpPr>
            <a:spLocks noChangeShapeType="1"/>
          </p:cNvSpPr>
          <p:nvPr/>
        </p:nvSpPr>
        <p:spPr bwMode="auto">
          <a:xfrm flipH="1">
            <a:off x="5791200" y="4254500"/>
            <a:ext cx="2654300" cy="0"/>
          </a:xfrm>
          <a:prstGeom prst="line">
            <a:avLst/>
          </a:prstGeom>
          <a:noFill/>
          <a:ln w="63500" cap="flat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0972" name="AutoShape 12"/>
          <p:cNvSpPr>
            <a:spLocks/>
          </p:cNvSpPr>
          <p:nvPr/>
        </p:nvSpPr>
        <p:spPr bwMode="auto">
          <a:xfrm>
            <a:off x="8496300" y="4038600"/>
            <a:ext cx="431800" cy="431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lnTo>
                  <a:pt x="15371" y="10025"/>
                </a:lnTo>
                <a:lnTo>
                  <a:pt x="15371" y="11575"/>
                </a:lnTo>
                <a:close/>
                <a:moveTo>
                  <a:pt x="18436" y="3163"/>
                </a:moveTo>
                <a:lnTo>
                  <a:pt x="13484" y="7020"/>
                </a:lnTo>
                <a:lnTo>
                  <a:pt x="14580" y="8116"/>
                </a:lnTo>
                <a:close/>
                <a:moveTo>
                  <a:pt x="10800" y="0"/>
                </a:moveTo>
                <a:lnTo>
                  <a:pt x="10025" y="6229"/>
                </a:lnTo>
                <a:lnTo>
                  <a:pt x="11575" y="6229"/>
                </a:lnTo>
                <a:close/>
                <a:moveTo>
                  <a:pt x="3163" y="3163"/>
                </a:moveTo>
                <a:lnTo>
                  <a:pt x="7020" y="8116"/>
                </a:lnTo>
                <a:lnTo>
                  <a:pt x="8116" y="7020"/>
                </a:lnTo>
                <a:close/>
                <a:moveTo>
                  <a:pt x="0" y="10800"/>
                </a:moveTo>
                <a:lnTo>
                  <a:pt x="6229" y="11575"/>
                </a:lnTo>
                <a:lnTo>
                  <a:pt x="6229" y="10025"/>
                </a:lnTo>
                <a:close/>
                <a:moveTo>
                  <a:pt x="3163" y="18436"/>
                </a:moveTo>
                <a:lnTo>
                  <a:pt x="8116" y="14580"/>
                </a:lnTo>
                <a:lnTo>
                  <a:pt x="7020" y="13484"/>
                </a:lnTo>
                <a:close/>
                <a:moveTo>
                  <a:pt x="10800" y="21600"/>
                </a:moveTo>
                <a:lnTo>
                  <a:pt x="11575" y="15371"/>
                </a:lnTo>
                <a:lnTo>
                  <a:pt x="10025" y="15371"/>
                </a:lnTo>
                <a:close/>
                <a:moveTo>
                  <a:pt x="18436" y="18436"/>
                </a:moveTo>
                <a:lnTo>
                  <a:pt x="14580" y="13484"/>
                </a:lnTo>
                <a:lnTo>
                  <a:pt x="13484" y="14580"/>
                </a:lnTo>
                <a:close/>
                <a:moveTo>
                  <a:pt x="10800" y="8100"/>
                </a:moveTo>
                <a:cubicBezTo>
                  <a:pt x="9309" y="8100"/>
                  <a:pt x="8100" y="9309"/>
                  <a:pt x="8100" y="10800"/>
                </a:cubicBezTo>
                <a:cubicBezTo>
                  <a:pt x="8100" y="12291"/>
                  <a:pt x="9309" y="13500"/>
                  <a:pt x="10800" y="13500"/>
                </a:cubicBezTo>
                <a:cubicBezTo>
                  <a:pt x="12291" y="13500"/>
                  <a:pt x="13500" y="12291"/>
                  <a:pt x="13500" y="10800"/>
                </a:cubicBezTo>
                <a:cubicBezTo>
                  <a:pt x="13500" y="9309"/>
                  <a:pt x="12291" y="8100"/>
                  <a:pt x="10800" y="8100"/>
                </a:cubicBezTo>
                <a:close/>
                <a:moveTo>
                  <a:pt x="10800" y="8100"/>
                </a:moveTo>
              </a:path>
            </a:pathLst>
          </a:custGeom>
          <a:solidFill>
            <a:srgbClr val="FFFF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0973" name="Rectangle 13"/>
          <p:cNvSpPr>
            <a:spLocks/>
          </p:cNvSpPr>
          <p:nvPr/>
        </p:nvSpPr>
        <p:spPr bwMode="auto">
          <a:xfrm>
            <a:off x="1385888" y="2362200"/>
            <a:ext cx="11144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Galaxy map</a:t>
            </a:r>
          </a:p>
        </p:txBody>
      </p:sp>
      <p:sp>
        <p:nvSpPr>
          <p:cNvPr id="40974" name="Rectangle 14"/>
          <p:cNvSpPr>
            <a:spLocks/>
          </p:cNvSpPr>
          <p:nvPr/>
        </p:nvSpPr>
        <p:spPr bwMode="auto">
          <a:xfrm>
            <a:off x="5811838" y="2362200"/>
            <a:ext cx="30845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QSOs as back-light to hydrogen gas</a:t>
            </a:r>
          </a:p>
        </p:txBody>
      </p:sp>
      <p:sp>
        <p:nvSpPr>
          <p:cNvPr id="40975" name="Rectangle 15"/>
          <p:cNvSpPr>
            <a:spLocks/>
          </p:cNvSpPr>
          <p:nvPr/>
        </p:nvSpPr>
        <p:spPr bwMode="auto">
          <a:xfrm>
            <a:off x="2870200" y="152400"/>
            <a:ext cx="6261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Science Goals:</a:t>
            </a:r>
          </a:p>
          <a:p>
            <a:pPr marL="39688"/>
            <a:r>
              <a:rPr lang="en-US" sz="24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BAO from </a:t>
            </a:r>
            <a:r>
              <a:rPr lang="en-US" sz="2400" b="1" dirty="0" smtClean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40</a:t>
            </a:r>
            <a:r>
              <a:rPr lang="en-US" sz="2400" b="1" dirty="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+ million redshifts</a:t>
            </a:r>
          </a:p>
          <a:p>
            <a:pPr marL="39688"/>
            <a:endParaRPr lang="en-US" sz="2400" b="1" dirty="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C15A9-97C8-FA4D-8A50-85A0B0CE547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agen 4" descr="screen-capture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4752528" cy="6226883"/>
          </a:xfrm>
          <a:prstGeom prst="rect">
            <a:avLst/>
          </a:prstGeom>
        </p:spPr>
      </p:pic>
      <p:pic>
        <p:nvPicPr>
          <p:cNvPr id="6" name="Imagen 5" descr="screen-capture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97324"/>
            <a:ext cx="4346865" cy="13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0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ysicsRetreatPlanni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PhysicsRetreatPlanning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18FF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18FF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PhysicsRetreatPlan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ysicsRetreatPlanning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PhysicsRetreatPlanning copy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18FF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18FF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PhysicsRetreatPlanning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</TotalTime>
  <Pages>0</Pages>
  <Words>1144</Words>
  <Characters>0</Characters>
  <Application>Microsoft Macintosh PowerPoint</Application>
  <PresentationFormat>Presentación en pantalla (4:3)</PresentationFormat>
  <Lines>0</Lines>
  <Paragraphs>204</Paragraphs>
  <Slides>31</Slides>
  <Notes>0</Notes>
  <HiddenSlides>1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33" baseType="lpstr">
      <vt:lpstr>PhysicsRetreatPlanning</vt:lpstr>
      <vt:lpstr>PhysicsRetreatPlanning copy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Briefing LBNL</dc:title>
  <dc:subject/>
  <dc:creator>SCLoken</dc:creator>
  <cp:keywords>Presentation Generic</cp:keywords>
  <dc:description/>
  <cp:lastModifiedBy>Francisco Prada</cp:lastModifiedBy>
  <cp:revision>69</cp:revision>
  <dcterms:modified xsi:type="dcterms:W3CDTF">2011-05-26T09:31:21Z</dcterms:modified>
</cp:coreProperties>
</file>